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xlsx" ContentType="application/vnd.openxmlformats-officedocument.spreadsheetml.shee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81" r:id="rId17"/>
    <p:sldId id="273" r:id="rId1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111111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111111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111111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111111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111111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111111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111111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111111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111111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67"/>
    <p:restoredTop sz="94615"/>
  </p:normalViewPr>
  <p:slideViewPr>
    <p:cSldViewPr snapToGrid="0" snapToObjects="1" showGuides="1">
      <p:cViewPr varScale="1">
        <p:scale>
          <a:sx n="79" d="100"/>
          <a:sy n="79" d="100"/>
        </p:scale>
        <p:origin x="-312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0732"/>
          <c:y val="0.0386598"/>
          <c:w val="0.914268"/>
          <c:h val="0.84777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全球智能手机累积出货量（百万部）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0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rgbClr val="FFFFFF"/>
                    </a:solidFill>
                    <a:latin typeface="Calibri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Sheet1!$A$2:$A$13</c:f>
              <c:numCache>
                <c:formatCode>General</c:formatCode>
                <c:ptCount val="12"/>
                <c:pt idx="0">
                  <c:v>2007.0</c:v>
                </c:pt>
                <c:pt idx="1">
                  <c:v>2008.0</c:v>
                </c:pt>
                <c:pt idx="2">
                  <c:v>2009.0</c:v>
                </c:pt>
                <c:pt idx="3">
                  <c:v>2010.0</c:v>
                </c:pt>
                <c:pt idx="4">
                  <c:v>2011.0</c:v>
                </c:pt>
                <c:pt idx="5">
                  <c:v>2012.0</c:v>
                </c:pt>
                <c:pt idx="6">
                  <c:v>2013.0</c:v>
                </c:pt>
                <c:pt idx="7">
                  <c:v>2014.0</c:v>
                </c:pt>
                <c:pt idx="8">
                  <c:v>2015.0</c:v>
                </c:pt>
                <c:pt idx="9">
                  <c:v>2016.0</c:v>
                </c:pt>
                <c:pt idx="10">
                  <c:v>2017.0</c:v>
                </c:pt>
                <c:pt idx="11">
                  <c:v>2018.0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125.0</c:v>
                </c:pt>
                <c:pt idx="1">
                  <c:v>151.0</c:v>
                </c:pt>
                <c:pt idx="2">
                  <c:v>174.0</c:v>
                </c:pt>
                <c:pt idx="3">
                  <c:v>305.0</c:v>
                </c:pt>
                <c:pt idx="4">
                  <c:v>495.0</c:v>
                </c:pt>
                <c:pt idx="5">
                  <c:v>725.0</c:v>
                </c:pt>
                <c:pt idx="6">
                  <c:v>1019.0</c:v>
                </c:pt>
                <c:pt idx="7">
                  <c:v>1301.0</c:v>
                </c:pt>
                <c:pt idx="8">
                  <c:v>1437.0</c:v>
                </c:pt>
                <c:pt idx="9">
                  <c:v>1473.0</c:v>
                </c:pt>
                <c:pt idx="10">
                  <c:v>1472.0</c:v>
                </c:pt>
                <c:pt idx="11">
                  <c:v>1463.0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42C-4142-90D2-52B7ED171BE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27"/>
        <c:axId val="-1981411704"/>
        <c:axId val="-1981320392"/>
      </c:barChart>
      <c:catAx>
        <c:axId val="-198141170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 cmpd="sng" algn="ctr">
            <a:solidFill>
              <a:srgbClr val="DBDBDB"/>
            </a:solidFill>
            <a:prstDash val="solid"/>
            <a:round/>
          </a:ln>
        </c:spPr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pPr>
            <a:endParaRPr lang="zh-CN"/>
          </a:p>
        </c:txPr>
        <c:crossAx val="-1981320392"/>
        <c:crosses val="autoZero"/>
        <c:auto val="1"/>
        <c:lblAlgn val="ctr"/>
        <c:lblOffset val="100"/>
        <c:noMultiLvlLbl val="1"/>
      </c:catAx>
      <c:valAx>
        <c:axId val="-1981320392"/>
        <c:scaling>
          <c:orientation val="minMax"/>
          <c:max val="1600.0"/>
        </c:scaling>
        <c:delete val="0"/>
        <c:axPos val="l"/>
        <c:numFmt formatCode="0.##" sourceLinked="0"/>
        <c:majorTickMark val="none"/>
        <c:minorTickMark val="none"/>
        <c:tickLblPos val="nextTo"/>
        <c:spPr>
          <a:ln w="12700" cap="flat" cmpd="sng" algn="ctr">
            <a:noFill/>
            <a:prstDash val="solid"/>
            <a:round/>
          </a:ln>
        </c:spPr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pPr>
            <a:endParaRPr lang="zh-CN"/>
          </a:p>
        </c:txPr>
        <c:crossAx val="-1981411704"/>
        <c:crosses val="autoZero"/>
        <c:crossBetween val="between"/>
        <c:majorUnit val="400.0"/>
        <c:minorUnit val="200.0"/>
      </c:valAx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0.312707"/>
          <c:y val="0.951602"/>
          <c:w val="0.449326"/>
          <c:h val="0.0483984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rgbClr val="646464"/>
              </a:solidFill>
              <a:latin typeface="Calibri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9313"/>
          <c:y val="0.198295"/>
          <c:w val="0.775687"/>
          <c:h val="0.68089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其他</c:v>
                </c:pt>
              </c:strCache>
            </c:strRef>
          </c:tx>
          <c:spPr>
            <a:solidFill>
              <a:schemeClr val="accent1"/>
            </a:solidFill>
            <a:ln w="9525" cap="flat">
              <a:solidFill>
                <a:srgbClr val="F9F9F9"/>
              </a:solidFill>
              <a:prstDash val="solid"/>
              <a:round/>
            </a:ln>
            <a:effectLst/>
          </c:spPr>
          <c:invertIfNegative val="0"/>
          <c:cat>
            <c:numRef>
              <c:f>Sheet1!$B$1:$E$1</c:f>
              <c:numCache>
                <c:formatCode>General</c:formatCode>
                <c:ptCount val="4"/>
                <c:pt idx="0">
                  <c:v>2015.0</c:v>
                </c:pt>
                <c:pt idx="1">
                  <c:v>2016.0</c:v>
                </c:pt>
                <c:pt idx="2">
                  <c:v>2017.0</c:v>
                </c:pt>
                <c:pt idx="3">
                  <c:v>2018.0</c:v>
                </c:pt>
              </c:numCache>
            </c:numRef>
          </c:cat>
          <c:val>
            <c:numRef>
              <c:f>Sheet1!$B$2:$E$2</c:f>
              <c:numCache>
                <c:formatCode>General</c:formatCode>
                <c:ptCount val="4"/>
                <c:pt idx="0">
                  <c:v>423.7</c:v>
                </c:pt>
                <c:pt idx="1">
                  <c:v>391.14</c:v>
                </c:pt>
                <c:pt idx="2">
                  <c:v>221.48</c:v>
                </c:pt>
                <c:pt idx="3">
                  <c:v>164.02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5FDA-554F-A681-1561865DE6F4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iPhone</c:v>
                </c:pt>
              </c:strCache>
            </c:strRef>
          </c:tx>
          <c:spPr>
            <a:solidFill>
              <a:schemeClr val="accent2"/>
            </a:solidFill>
            <a:ln w="9525" cap="flat">
              <a:solidFill>
                <a:srgbClr val="F9F9F9"/>
              </a:solidFill>
              <a:prstDash val="solid"/>
              <a:round/>
            </a:ln>
            <a:effectLst/>
          </c:spPr>
          <c:invertIfNegative val="0"/>
          <c:cat>
            <c:numRef>
              <c:f>Sheet1!$B$1:$E$1</c:f>
              <c:numCache>
                <c:formatCode>General</c:formatCode>
                <c:ptCount val="4"/>
                <c:pt idx="0">
                  <c:v>2015.0</c:v>
                </c:pt>
                <c:pt idx="1">
                  <c:v>2016.0</c:v>
                </c:pt>
                <c:pt idx="2">
                  <c:v>2017.0</c:v>
                </c:pt>
                <c:pt idx="3">
                  <c:v>2018.0</c:v>
                </c:pt>
              </c:numCache>
            </c:numRef>
          </c:cat>
          <c:val>
            <c:numRef>
              <c:f>Sheet1!$B$3:$E$3</c:f>
              <c:numCache>
                <c:formatCode>General</c:formatCode>
                <c:ptCount val="4"/>
                <c:pt idx="0">
                  <c:v>120.65</c:v>
                </c:pt>
                <c:pt idx="1">
                  <c:v>183.38</c:v>
                </c:pt>
                <c:pt idx="2">
                  <c:v>231.65</c:v>
                </c:pt>
                <c:pt idx="3">
                  <c:v>247.8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9-5FDA-554F-A681-1561865DE6F4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华为</c:v>
                </c:pt>
              </c:strCache>
            </c:strRef>
          </c:tx>
          <c:spPr>
            <a:solidFill>
              <a:schemeClr val="accent3"/>
            </a:solidFill>
            <a:ln w="9525" cap="flat">
              <a:solidFill>
                <a:srgbClr val="F9F9F9"/>
              </a:solidFill>
              <a:prstDash val="solid"/>
              <a:round/>
            </a:ln>
            <a:effectLst/>
          </c:spPr>
          <c:invertIfNegative val="0"/>
          <c:cat>
            <c:numRef>
              <c:f>Sheet1!$B$1:$E$1</c:f>
              <c:numCache>
                <c:formatCode>General</c:formatCode>
                <c:ptCount val="4"/>
                <c:pt idx="0">
                  <c:v>2015.0</c:v>
                </c:pt>
                <c:pt idx="1">
                  <c:v>2016.0</c:v>
                </c:pt>
                <c:pt idx="2">
                  <c:v>2017.0</c:v>
                </c:pt>
                <c:pt idx="3">
                  <c:v>2018.0</c:v>
                </c:pt>
              </c:numCache>
            </c:numRef>
          </c:cat>
          <c:val>
            <c:numRef>
              <c:f>Sheet1!$B$4:$E$4</c:f>
              <c:numCache>
                <c:formatCode>General</c:formatCode>
                <c:ptCount val="4"/>
                <c:pt idx="0">
                  <c:v>125.4</c:v>
                </c:pt>
                <c:pt idx="1">
                  <c:v>135.68</c:v>
                </c:pt>
                <c:pt idx="2">
                  <c:v>221.48</c:v>
                </c:pt>
                <c:pt idx="3">
                  <c:v>246.62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E-5FDA-554F-A681-1561865DE6F4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OPPO</c:v>
                </c:pt>
              </c:strCache>
            </c:strRef>
          </c:tx>
          <c:spPr>
            <a:solidFill>
              <a:schemeClr val="accent4"/>
            </a:solidFill>
            <a:ln w="9525" cap="flat">
              <a:solidFill>
                <a:srgbClr val="F9F9F9"/>
              </a:solidFill>
              <a:prstDash val="solid"/>
              <a:round/>
            </a:ln>
            <a:effectLst/>
          </c:spPr>
          <c:invertIfNegative val="0"/>
          <c:cat>
            <c:numRef>
              <c:f>Sheet1!$B$1:$E$1</c:f>
              <c:numCache>
                <c:formatCode>General</c:formatCode>
                <c:ptCount val="4"/>
                <c:pt idx="0">
                  <c:v>2015.0</c:v>
                </c:pt>
                <c:pt idx="1">
                  <c:v>2016.0</c:v>
                </c:pt>
                <c:pt idx="2">
                  <c:v>2017.0</c:v>
                </c:pt>
                <c:pt idx="3">
                  <c:v>2018.0</c:v>
                </c:pt>
              </c:numCache>
            </c:numRef>
          </c:cat>
          <c:val>
            <c:numRef>
              <c:f>Sheet1!$B$5:$E$5</c:f>
              <c:numCache>
                <c:formatCode>General</c:formatCode>
                <c:ptCount val="4"/>
                <c:pt idx="0">
                  <c:v>73.15</c:v>
                </c:pt>
                <c:pt idx="1">
                  <c:v>129.32</c:v>
                </c:pt>
                <c:pt idx="2">
                  <c:v>200.01</c:v>
                </c:pt>
                <c:pt idx="3">
                  <c:v>227.74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3-5FDA-554F-A681-1561865DE6F4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VIVO</c:v>
                </c:pt>
              </c:strCache>
            </c:strRef>
          </c:tx>
          <c:spPr>
            <a:solidFill>
              <a:schemeClr val="accent5"/>
            </a:solidFill>
            <a:ln w="9525" cap="flat">
              <a:solidFill>
                <a:srgbClr val="F9F9F9"/>
              </a:solidFill>
              <a:prstDash val="solid"/>
              <a:round/>
            </a:ln>
            <a:effectLst/>
          </c:spPr>
          <c:invertIfNegative val="0"/>
          <c:cat>
            <c:numRef>
              <c:f>Sheet1!$B$1:$E$1</c:f>
              <c:numCache>
                <c:formatCode>General</c:formatCode>
                <c:ptCount val="4"/>
                <c:pt idx="0">
                  <c:v>2015.0</c:v>
                </c:pt>
                <c:pt idx="1">
                  <c:v>2016.0</c:v>
                </c:pt>
                <c:pt idx="2">
                  <c:v>2017.0</c:v>
                </c:pt>
                <c:pt idx="3">
                  <c:v>2018.0</c:v>
                </c:pt>
              </c:numCache>
            </c:numRef>
          </c:cat>
          <c:val>
            <c:numRef>
              <c:f>Sheet1!$B$6:$E$6</c:f>
              <c:numCache>
                <c:formatCode>General</c:formatCode>
                <c:ptCount val="4"/>
                <c:pt idx="0">
                  <c:v>79.8</c:v>
                </c:pt>
                <c:pt idx="1">
                  <c:v>112.36</c:v>
                </c:pt>
                <c:pt idx="2">
                  <c:v>160.46</c:v>
                </c:pt>
                <c:pt idx="3">
                  <c:v>179.36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8-5FDA-554F-A681-1561865DE6F4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小米</c:v>
                </c:pt>
              </c:strCache>
            </c:strRef>
          </c:tx>
          <c:spPr>
            <a:solidFill>
              <a:schemeClr val="accent6"/>
            </a:solidFill>
            <a:ln w="9525" cap="flat">
              <a:solidFill>
                <a:srgbClr val="F9F9F9"/>
              </a:solidFill>
              <a:prstDash val="solid"/>
              <a:round/>
            </a:ln>
            <a:effectLst/>
          </c:spPr>
          <c:invertIfNegative val="0"/>
          <c:cat>
            <c:numRef>
              <c:f>Sheet1!$B$1:$E$1</c:f>
              <c:numCache>
                <c:formatCode>General</c:formatCode>
                <c:ptCount val="4"/>
                <c:pt idx="0">
                  <c:v>2015.0</c:v>
                </c:pt>
                <c:pt idx="1">
                  <c:v>2016.0</c:v>
                </c:pt>
                <c:pt idx="2">
                  <c:v>2017.0</c:v>
                </c:pt>
                <c:pt idx="3">
                  <c:v>2018.0</c:v>
                </c:pt>
              </c:numCache>
            </c:numRef>
          </c:cat>
          <c:val>
            <c:numRef>
              <c:f>Sheet1!$B$7:$E$7</c:f>
              <c:numCache>
                <c:formatCode>General</c:formatCode>
                <c:ptCount val="4"/>
                <c:pt idx="0">
                  <c:v>127.3</c:v>
                </c:pt>
                <c:pt idx="1">
                  <c:v>108.12</c:v>
                </c:pt>
                <c:pt idx="2">
                  <c:v>94.92</c:v>
                </c:pt>
                <c:pt idx="3">
                  <c:v>114.46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5FDA-554F-A681-1561865DE6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986625816"/>
        <c:axId val="-1986153352"/>
      </c:barChart>
      <c:catAx>
        <c:axId val="-19866258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 cmpd="sng" algn="ctr">
            <a:noFill/>
            <a:prstDash val="solid"/>
            <a:round/>
          </a:ln>
        </c:spPr>
        <c:txPr>
          <a:bodyPr rot="0" spcFirstLastPara="0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pPr>
            <a:endParaRPr lang="zh-CN"/>
          </a:p>
        </c:txPr>
        <c:crossAx val="-1986153352"/>
        <c:crosses val="autoZero"/>
        <c:auto val="1"/>
        <c:lblAlgn val="ctr"/>
        <c:lblOffset val="100"/>
        <c:noMultiLvlLbl val="1"/>
      </c:catAx>
      <c:valAx>
        <c:axId val="-1986153352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rgbClr val="888888"/>
              </a:solidFill>
              <a:prstDash val="solid"/>
              <a:round/>
            </a:ln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800" b="0" i="0" u="none" strike="noStrike" kern="1200" baseline="0">
                    <a:solidFill>
                      <a:srgbClr val="111111"/>
                    </a:solidFill>
                    <a:latin typeface="Calibri"/>
                    <a:ea typeface="+mn-ea"/>
                    <a:cs typeface="+mn-cs"/>
                  </a:defRPr>
                </a:pPr>
                <a:r>
                  <a:rPr lang="zh-CN" altLang="en-US" sz="1800" b="0" i="0" u="none" strike="noStrike">
                    <a:solidFill>
                      <a:srgbClr val="111111"/>
                    </a:solidFill>
                    <a:latin typeface="Calibri"/>
                  </a:rPr>
                  <a:t>数值轴</a:t>
                </a:r>
              </a:p>
            </c:rich>
          </c:tx>
          <c:layout/>
          <c:overlay val="1"/>
        </c:title>
        <c:numFmt formatCode="General" sourceLinked="0"/>
        <c:majorTickMark val="out"/>
        <c:minorTickMark val="none"/>
        <c:tickLblPos val="nextTo"/>
        <c:spPr>
          <a:ln w="12700" cap="flat" cmpd="sng" algn="ctr">
            <a:noFill/>
            <a:prstDash val="solid"/>
            <a:round/>
          </a:ln>
        </c:spPr>
        <c:txPr>
          <a:bodyPr rot="0" spcFirstLastPara="0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pPr>
            <a:endParaRPr lang="zh-CN"/>
          </a:p>
        </c:txPr>
        <c:crossAx val="-1986625816"/>
        <c:crosses val="autoZero"/>
        <c:crossBetween val="between"/>
        <c:majorUnit val="300.0"/>
        <c:minorUnit val="150.0"/>
      </c:valAx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0.150413"/>
          <c:y val="0.0"/>
          <c:w val="0.804872"/>
          <c:h val="0.194494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800" b="0" i="0" u="none" strike="noStrike" kern="1200" baseline="0">
              <a:solidFill>
                <a:srgbClr val="FFFFFF"/>
              </a:solidFill>
              <a:latin typeface="Calibri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2642150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8" name="Shape 1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Winter is Comming</a:t>
            </a:r>
          </a:p>
          <a:p>
            <a:r>
              <a:t>看到这一句话的时候，大家不要误会是走错片场哈，我要说的不是最近回归的权力的游戏。</a:t>
            </a:r>
          </a:p>
          <a:p>
            <a:r>
              <a:t>我要说的是经过2018年，我们都感受到了一件事情，移动互联网，进入了寒冬。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14" name="Shape 6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回过头来看，QUIC本质上是在做一件什么样的工作？</a:t>
            </a:r>
          </a:p>
          <a:p>
            <a:r>
              <a:t>和http/tcp不同，http/tcp奠定了互联网的基础，使网络从无到有</a:t>
            </a:r>
          </a:p>
          <a:p>
            <a:r>
              <a:t>而新兴网络协议并没有创造新的功能，依然实现的是网络通信功能。</a:t>
            </a:r>
          </a:p>
          <a:p>
            <a:r>
              <a:t>新兴网络协议做的是“从有到精”，适应更加多变的条件、处理更加高频和海量的请求。</a:t>
            </a:r>
          </a:p>
          <a:p>
            <a:r>
              <a:t>深入理解协议和架构内部，得到更强更稳定的服务。</a:t>
            </a:r>
          </a:p>
          <a:p>
            <a:r>
              <a:t>而这种内功上的修炼，原理是相通的，窗口的设计、多路复用等等理念，如何合理利用有限资源，支持更大量的处理，并且是更快的响应。这些设计理念并不一定是网络处理，也可以运用到其他耗时任务的处理，甚至是其他语言，甚至是其他计算平台。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42" name="Shape 6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然后再回到我一开始挂起的那个问题：</a:t>
            </a:r>
          </a:p>
          <a:p>
            <a:r>
              <a:t>互联网入冬的节点，我们如何拥抱这种变化？</a:t>
            </a:r>
          </a:p>
          <a:p>
            <a:r>
              <a:t>有没有发现：互联网入冬本质是流量增长放缓，从原来的高速增长进入到存量博弈的阶段。</a:t>
            </a:r>
          </a:p>
          <a:p>
            <a:r>
              <a:t>高速增长时期，开发者最关键是快速实现功能，快速上线产品获得用户，因此岗位需求大，薪酬空间也高。</a:t>
            </a:r>
          </a:p>
          <a:p>
            <a:r>
              <a:t>存量博弈时期，实现功能已经不再是难点了，而是比拼你我都有的功能，谁更专精，谁更强大，谁更稳定，谁能处理更海量的任务。</a:t>
            </a:r>
          </a:p>
          <a:p>
            <a:endParaRPr/>
          </a:p>
          <a:p>
            <a:r>
              <a:t>因此，这就是我这次讲座标题想表达的意思，修炼内功，才能在存量博弈时期保持竞争力。</a:t>
            </a:r>
          </a:p>
          <a:p>
            <a:r>
              <a:t>不仅如此，即便是移动互联网步上PC互联网的后尘，出现下一代崭新的计算平台和网络协议。</a:t>
            </a:r>
          </a:p>
          <a:p>
            <a:r>
              <a:t>原理上也是相通的，就好比积累的内功修为可以更快的驱动新的外功招式。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57" name="Shape 6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最后想顺带聊一聊我们自身，极光开发者服务开展了7年，其实主要业务比如推送、统计、分享SDK，在最开始几年早已做出来了。但是后来的迭代却从未停滞，也是朝着从有到精：利用有限资源支持更大量的处理，适应更多变的条件。实现为更多开发者，提供更好的服务的宗旨。</a:t>
            </a:r>
          </a:p>
          <a:p>
            <a:endParaRPr/>
          </a:p>
          <a:p>
            <a:r>
              <a:t>希望这次讲座能给大家带来收获，在这个转型期共勉，拥抱变化，迎接下一个时代。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7" name="Shape 2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先给大家看一份数据，这是2007~2018年的全球智能手机出货量的数据</a:t>
            </a:r>
          </a:p>
          <a:p>
            <a:r>
              <a:t>自2007年iPhone 手机和Android系统相继问世，移动互联网经历了十余年的蓬勃发展。</a:t>
            </a:r>
          </a:p>
          <a:p>
            <a:r>
              <a:t>（2012年，手机端网民超过PC端）</a:t>
            </a:r>
          </a:p>
          <a:p>
            <a:r>
              <a:t>而就去年2018年，全球智能手机出货量突然出现下滑了，</a:t>
            </a:r>
          </a:p>
          <a:p>
            <a:endParaRPr/>
          </a:p>
          <a:p>
            <a:r>
              <a:t>这都意味着互联网野蛮增长吃流量红利的时代告一段落了。</a:t>
            </a:r>
          </a:p>
          <a:p>
            <a:r>
              <a:t>那么在互联网入冬的这个节点，我们开发者可以如何做来拥抱这个变化呢？</a:t>
            </a:r>
          </a:p>
          <a:p>
            <a:r>
              <a:t>说到这里，请允许我卖个关子，暂时不直接回答这个问题。</a:t>
            </a:r>
          </a:p>
          <a:p>
            <a:r>
              <a:t>因为我们毕竟是一个技术讲座。但是我觉得等我讲完技术的部分，大家应该会对这个问题有一些感悟。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过去野蛮增长时，我们是怎么做移动开发的？快速实现。</a:t>
            </a:r>
          </a:p>
          <a:p>
            <a:r>
              <a:t>快速实现是一个很关键的能力，是争抢风口和流量红利的要素。</a:t>
            </a:r>
          </a:p>
          <a:p>
            <a:r>
              <a:t>比方说，如果实现一个与服务器的通信，我们大多会选择OKHttp，简单配置以后只需要调一个接口即可（代码示例）</a:t>
            </a:r>
          </a:p>
          <a:p>
            <a:r>
              <a:t>如果实现一个服务器到终端的推送，我们可以选择使用极光推送，也是简单配置后只需要调用一个接口（代码示例）</a:t>
            </a:r>
          </a:p>
          <a:p>
            <a:r>
              <a:t>作为快速实现来说，这一步已经是完工了。</a:t>
            </a:r>
          </a:p>
          <a:p>
            <a:r>
              <a:t>测试一下，似乎也没什么问题。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0" name="Shape 2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但是在用户的实际使用场景里，有太多层出不穷的问题出现了。（各种loading、timeout、error、宕机、攻击、流量费用）</a:t>
            </a:r>
          </a:p>
          <a:p>
            <a:r>
              <a:t>有些时候我们可以通过缓存、预加载、懒加载等交互上的做优化来提升用户体验，但终究是隔靴搔痒。</a:t>
            </a:r>
          </a:p>
          <a:p>
            <a:endParaRPr/>
          </a:p>
          <a:p>
            <a:r>
              <a:t>于是只是会调用接口就不够了。如果要真正优化，必须深入到协议和框架底层，寻找优化点。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9" name="Shape 2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这是经典的网络协议层级，</a:t>
            </a:r>
          </a:p>
          <a:p>
            <a:r>
              <a:t>如果只是一次请求，用这一套也足够，也因为这样，这套用了几十年</a:t>
            </a:r>
          </a:p>
          <a:p>
            <a:r>
              <a:t>但随着互联网的发展，通信越来越广泛和密集，海量+高频+随时随地，成为日益需求的东西</a:t>
            </a:r>
          </a:p>
          <a:p>
            <a:r>
              <a:t>于是我们看到有，为了覆盖更多终端万物互联扩展了ipv6，为了安全通信增加了ssl/tls，为了内容分发增加了CDN</a:t>
            </a:r>
          </a:p>
          <a:p>
            <a:r>
              <a:t>这样逻辑更加复杂，流程更加长了。大多数时候是，低频、成功、有缓存的，所以请求速度上没感觉有多大差别。</a:t>
            </a:r>
          </a:p>
          <a:p>
            <a:r>
              <a:t>而到了高频、网络异常波动、某个环节宕机或者被攻击的时候，超时、拥堵则会发生。</a:t>
            </a:r>
          </a:p>
          <a:p>
            <a:r>
              <a:t>这一套成熟的协议，也因为其本身成熟，导致硬件和软件上很多实用潜规则，没能考虑扩展与兼容。修改协议的某一处的阻力非常大，可能是某个中间设备不支持，可能是操作系统不支持，还可能是某套陈旧的底层代码结构不支持。</a:t>
            </a:r>
          </a:p>
          <a:p>
            <a:r>
              <a:t>于是越僵化越能存活的更久。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9" name="Shape 2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 全称 quick udp internet connection，快速udp互联网连接</a:t>
            </a:r>
          </a:p>
          <a:p>
            <a:r>
              <a:t>由谷歌提出的udp多路并发传输的协议</a:t>
            </a:r>
          </a:p>
          <a:p>
            <a:endParaRPr/>
          </a:p>
          <a:p>
            <a:r>
              <a:t>前面说到tcp协议僵化，于是quic改用udp为基础</a:t>
            </a:r>
          </a:p>
          <a:p>
            <a:r>
              <a:t>本质上是讲更多优良的特性放到应用层级，更加灵活与高效。</a:t>
            </a:r>
          </a:p>
          <a:p>
            <a:r>
              <a:t>待quic协议成熟了以后，再重新固化到kernel里</a:t>
            </a:r>
          </a:p>
          <a:p>
            <a:r>
              <a:t>事实上quic也因其良好的特性正式纳入HTTP3.0的标准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3" name="Shape 3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我们都知道UDP是不可靠的，也就是说丢包了是不会予以处理的</a:t>
            </a:r>
          </a:p>
          <a:p>
            <a:r>
              <a:t>既然QUIC选择UDP作为底层通道，那么QUIC如何使UDP变得可靠呢？</a:t>
            </a:r>
          </a:p>
          <a:p>
            <a:r>
              <a:t>首先关注如何降低丢包率：分包可能导致丢包。QUIC基本传输单元是Packet，不会超过MTU大小</a:t>
            </a:r>
          </a:p>
          <a:p>
            <a:r>
              <a:t>拥塞导致超时丢包、缓冲区溢出也会导致丢包。QUIC实现了改良的流量控制和拥塞控制</a:t>
            </a:r>
          </a:p>
          <a:p>
            <a:endParaRPr/>
          </a:p>
          <a:p>
            <a:r>
              <a:t>然后关注丢包后的处理：这就涉及确认机制，QUIC采用了NACK即negative ack机制，可以直接告知发送端丢包是哪个，而直接重传</a:t>
            </a:r>
          </a:p>
          <a:p>
            <a:r>
              <a:t>TCP的重传有个歧义性的问题。具体看图：</a:t>
            </a:r>
          </a:p>
          <a:p>
            <a:endParaRPr/>
          </a:p>
          <a:p>
            <a:r>
              <a:t>导致RTT采样不准，会影响后面对丢包的判断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2" name="Shape 3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我们都知道UDP是不可靠的，也就是说丢包了是不会予以处理的</a:t>
            </a:r>
          </a:p>
          <a:p>
            <a:r>
              <a:t>既然QUIC选择UDP作为底层通道，那么QUIC如何使UDP变得可靠呢？</a:t>
            </a:r>
          </a:p>
          <a:p>
            <a:r>
              <a:t>首先关注如何降低丢包率：分包可能导致丢包。QUIC基本传输单元是Packet，不会超过MTU大小</a:t>
            </a:r>
          </a:p>
          <a:p>
            <a:r>
              <a:t>拥塞导致超时丢包、缓冲区溢出也会导致丢包。QUIC实现了改良的流量控制和拥塞控制</a:t>
            </a:r>
          </a:p>
          <a:p>
            <a:endParaRPr/>
          </a:p>
          <a:p>
            <a:r>
              <a:t>然后关注丢包后的处理：这就涉及确认机制，QUIC采用了NACK即negative ack机制，可以直接告知发送端丢包是哪个，而直接重传</a:t>
            </a:r>
          </a:p>
          <a:p>
            <a:r>
              <a:t>TCP的重传有个歧义性的问题。具体看图：</a:t>
            </a:r>
          </a:p>
          <a:p>
            <a:endParaRPr/>
          </a:p>
          <a:p>
            <a:r>
              <a:t>导致RTT采样不准，会影响后面对丢包的判断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3" name="Shape 4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传统的TCP+TLS方式</a:t>
            </a:r>
          </a:p>
          <a:p>
            <a:r>
              <a:t>首先需要TCP握手建立连接，然后TLS交换加密信息，包括证书。</a:t>
            </a:r>
          </a:p>
          <a:p>
            <a:r>
              <a:t>然后客户端校验证书，通过后再交换密钥。最后才能用上加密通信。</a:t>
            </a:r>
          </a:p>
          <a:p>
            <a:r>
              <a:t>总共需要3个甚至更多个RTT的前置动作</a:t>
            </a:r>
          </a:p>
          <a:p>
            <a:endParaRPr/>
          </a:p>
          <a:p>
            <a:r>
              <a:t>TLS1.3、TCP Fast Open改进了这些问题。但是前面也说了因为处在内核层，难以得到推广更新</a:t>
            </a:r>
          </a:p>
          <a:p>
            <a:r>
              <a:t>QUIC则运用上了这些好的特性。利用加密算法缩减信息交换的步骤</a:t>
            </a:r>
          </a:p>
          <a:p>
            <a:endParaRPr/>
          </a:p>
          <a:p>
            <a:r>
              <a:t>首先客户端发送Client Hello请求建立连接，此时还没有Source Address Token，服务端返回REJ消息给客户端，含有serverConfig</a:t>
            </a:r>
          </a:p>
          <a:p>
            <a:r>
              <a:t>此时客户端已经可以建立加密通信了。但是如果要提升安全性，则多走一步交换实时公钥。</a:t>
            </a:r>
          </a:p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标题幻灯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270957" y="2329343"/>
            <a:ext cx="9650085" cy="999678"/>
          </a:xfrm>
          <a:prstGeom prst="rect">
            <a:avLst/>
          </a:prstGeom>
        </p:spPr>
        <p:txBody>
          <a:bodyPr/>
          <a:lstStyle>
            <a:lvl1pPr algn="ctr">
              <a:defRPr sz="5200"/>
            </a:lvl1pPr>
          </a:lstStyle>
          <a:p>
            <a:r>
              <a:t>标题文本</a:t>
            </a:r>
          </a:p>
        </p:txBody>
      </p:sp>
      <p:sp>
        <p:nvSpPr>
          <p:cNvPr id="1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524000" y="3373301"/>
            <a:ext cx="9144000" cy="597431"/>
          </a:xfrm>
          <a:prstGeom prst="rect">
            <a:avLst/>
          </a:prstGeom>
        </p:spPr>
        <p:txBody>
          <a:bodyPr anchor="ctr"/>
          <a:lstStyle>
            <a:lvl1pPr marL="0" indent="0" algn="ctr">
              <a:buSzTx/>
              <a:buFontTx/>
              <a:buNone/>
              <a:defRPr sz="2800">
                <a:solidFill>
                  <a:srgbClr val="4ADAB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indent="0" algn="ctr">
              <a:buSzTx/>
              <a:buFontTx/>
              <a:buNone/>
              <a:defRPr sz="2800">
                <a:solidFill>
                  <a:srgbClr val="4ADAB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indent="0" algn="ctr">
              <a:buSzTx/>
              <a:buFontTx/>
              <a:buNone/>
              <a:defRPr sz="2800">
                <a:solidFill>
                  <a:srgbClr val="4ADAB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indent="0" algn="ctr">
              <a:buSzTx/>
              <a:buFontTx/>
              <a:buNone/>
              <a:defRPr sz="2800">
                <a:solidFill>
                  <a:srgbClr val="4ADAB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indent="0" algn="ctr">
              <a:buSzTx/>
              <a:buFontTx/>
              <a:buNone/>
              <a:defRPr sz="2800">
                <a:solidFill>
                  <a:srgbClr val="4ADAB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4367741" y="5044242"/>
            <a:ext cx="3456519" cy="273434"/>
          </a:xfrm>
          <a:prstGeom prst="rect">
            <a:avLst/>
          </a:prstGeom>
        </p:spPr>
        <p:txBody>
          <a:bodyPr anchor="ctr"/>
          <a:lstStyle/>
          <a:p>
            <a:pPr marL="116840" indent="-116840" defTabSz="466090">
              <a:spcBef>
                <a:spcPts val="500"/>
              </a:spcBef>
              <a:defRPr sz="1225"/>
            </a:pPr>
            <a:endParaRPr/>
          </a:p>
        </p:txBody>
      </p:sp>
      <p:grpSp>
        <p:nvGrpSpPr>
          <p:cNvPr id="18" name="组合 13"/>
          <p:cNvGrpSpPr/>
          <p:nvPr/>
        </p:nvGrpSpPr>
        <p:grpSpPr>
          <a:xfrm>
            <a:off x="3686353" y="0"/>
            <a:ext cx="4819294" cy="1037229"/>
            <a:chOff x="0" y="0"/>
            <a:chExt cx="4819292" cy="1037228"/>
          </a:xfrm>
        </p:grpSpPr>
        <p:sp>
          <p:nvSpPr>
            <p:cNvPr id="16" name="矩形 11"/>
            <p:cNvSpPr/>
            <p:nvPr/>
          </p:nvSpPr>
          <p:spPr>
            <a:xfrm>
              <a:off x="1389955" y="1"/>
              <a:ext cx="3429338" cy="10372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7037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pPr>
              <a:endParaRPr/>
            </a:p>
          </p:txBody>
        </p:sp>
        <p:sp>
          <p:nvSpPr>
            <p:cNvPr id="17" name="矩形 11"/>
            <p:cNvSpPr/>
            <p:nvPr/>
          </p:nvSpPr>
          <p:spPr>
            <a:xfrm flipH="1">
              <a:off x="-1" y="0"/>
              <a:ext cx="3429338" cy="10372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7037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pPr>
              <a:endParaRPr/>
            </a:p>
          </p:txBody>
        </p:sp>
      </p:grpSp>
      <p:pic>
        <p:nvPicPr>
          <p:cNvPr id="19" name="图片 10" descr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086" y="255773"/>
            <a:ext cx="2679827" cy="52568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0" name="文本框 14"/>
          <p:cNvSpPr txBox="1"/>
          <p:nvPr/>
        </p:nvSpPr>
        <p:spPr>
          <a:xfrm>
            <a:off x="347959" y="6330367"/>
            <a:ext cx="2783403" cy="313391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lstStyle>
            <a:lvl1pPr>
              <a:defRPr sz="1600">
                <a:solidFill>
                  <a:schemeClr val="accent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r>
              <a:t>www.jiguang.cn</a:t>
            </a:r>
          </a:p>
        </p:txBody>
      </p:sp>
      <p:sp>
        <p:nvSpPr>
          <p:cNvPr id="2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600773" y="6224224"/>
            <a:ext cx="273654" cy="26425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目录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9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37404" y="2340328"/>
            <a:ext cx="702836" cy="520088"/>
          </a:xfrm>
          <a:prstGeom prst="rect">
            <a:avLst/>
          </a:prstGeom>
        </p:spPr>
        <p:txBody>
          <a:bodyPr anchor="ctr"/>
          <a:lstStyle>
            <a:lvl1pPr marL="0" indent="0" algn="ctr">
              <a:buSzTx/>
              <a:buFontTx/>
              <a:buNone/>
              <a:defRPr sz="3600" b="1">
                <a:solidFill>
                  <a:schemeClr val="accent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800100" indent="-342900" algn="ctr">
              <a:buFontTx/>
              <a:defRPr sz="3600" b="1">
                <a:solidFill>
                  <a:schemeClr val="accent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325880" indent="-411480" algn="ctr">
              <a:buFontTx/>
              <a:defRPr sz="3600" b="1">
                <a:solidFill>
                  <a:schemeClr val="accent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1828800" indent="-457200" algn="ctr">
              <a:buFontTx/>
              <a:defRPr sz="3600" b="1">
                <a:solidFill>
                  <a:schemeClr val="accent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2286000" indent="-457200" algn="ctr">
              <a:buFontTx/>
              <a:defRPr sz="3600" b="1">
                <a:solidFill>
                  <a:schemeClr val="accent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0" name="文本占位符 47"/>
          <p:cNvSpPr>
            <a:spLocks noGrp="1"/>
          </p:cNvSpPr>
          <p:nvPr>
            <p:ph type="body" sz="quarter" idx="13"/>
          </p:nvPr>
        </p:nvSpPr>
        <p:spPr>
          <a:xfrm>
            <a:off x="943162" y="2815195"/>
            <a:ext cx="1821621" cy="328761"/>
          </a:xfrm>
          <a:prstGeom prst="rect">
            <a:avLst/>
          </a:prstGeom>
        </p:spPr>
        <p:txBody>
          <a:bodyPr/>
          <a:lstStyle/>
          <a:p>
            <a:pPr marL="153035" indent="-153035" defTabSz="612140">
              <a:spcBef>
                <a:spcPts val="600"/>
              </a:spcBef>
              <a:defRPr sz="1610"/>
            </a:pPr>
            <a:endParaRPr/>
          </a:p>
        </p:txBody>
      </p:sp>
      <p:sp>
        <p:nvSpPr>
          <p:cNvPr id="31" name="文本占位符 45"/>
          <p:cNvSpPr>
            <a:spLocks noGrp="1"/>
          </p:cNvSpPr>
          <p:nvPr>
            <p:ph type="body" sz="quarter" idx="14"/>
          </p:nvPr>
        </p:nvSpPr>
        <p:spPr>
          <a:xfrm>
            <a:off x="952958" y="2166803"/>
            <a:ext cx="445717" cy="227316"/>
          </a:xfrm>
          <a:prstGeom prst="rect">
            <a:avLst/>
          </a:prstGeom>
        </p:spPr>
        <p:txBody>
          <a:bodyPr anchor="ctr"/>
          <a:lstStyle/>
          <a:p>
            <a:pPr marL="91440" indent="-91440" defTabSz="365760">
              <a:spcBef>
                <a:spcPts val="400"/>
              </a:spcBef>
              <a:defRPr sz="960"/>
            </a:pPr>
            <a:endParaRPr/>
          </a:p>
        </p:txBody>
      </p:sp>
      <p:sp>
        <p:nvSpPr>
          <p:cNvPr id="32" name="文本占位符 45"/>
          <p:cNvSpPr>
            <a:spLocks noGrp="1"/>
          </p:cNvSpPr>
          <p:nvPr>
            <p:ph type="body" sz="quarter" idx="15"/>
          </p:nvPr>
        </p:nvSpPr>
        <p:spPr>
          <a:xfrm>
            <a:off x="3009188" y="2340328"/>
            <a:ext cx="702836" cy="520088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33" name="文本占位符 47"/>
          <p:cNvSpPr>
            <a:spLocks noGrp="1"/>
          </p:cNvSpPr>
          <p:nvPr>
            <p:ph type="body" sz="quarter" idx="16"/>
          </p:nvPr>
        </p:nvSpPr>
        <p:spPr>
          <a:xfrm>
            <a:off x="3014946" y="2815195"/>
            <a:ext cx="1827379" cy="328761"/>
          </a:xfrm>
          <a:prstGeom prst="rect">
            <a:avLst/>
          </a:prstGeom>
        </p:spPr>
        <p:txBody>
          <a:bodyPr/>
          <a:lstStyle/>
          <a:p>
            <a:pPr marL="153035" indent="-153035" defTabSz="612140">
              <a:spcBef>
                <a:spcPts val="600"/>
              </a:spcBef>
              <a:defRPr sz="1610"/>
            </a:pPr>
            <a:endParaRPr/>
          </a:p>
        </p:txBody>
      </p:sp>
      <p:sp>
        <p:nvSpPr>
          <p:cNvPr id="34" name="文本占位符 45"/>
          <p:cNvSpPr>
            <a:spLocks noGrp="1"/>
          </p:cNvSpPr>
          <p:nvPr>
            <p:ph type="body" sz="quarter" idx="17"/>
          </p:nvPr>
        </p:nvSpPr>
        <p:spPr>
          <a:xfrm>
            <a:off x="3024745" y="2166803"/>
            <a:ext cx="445717" cy="227316"/>
          </a:xfrm>
          <a:prstGeom prst="rect">
            <a:avLst/>
          </a:prstGeom>
        </p:spPr>
        <p:txBody>
          <a:bodyPr anchor="ctr"/>
          <a:lstStyle/>
          <a:p>
            <a:pPr marL="91440" indent="-91440" defTabSz="365760">
              <a:spcBef>
                <a:spcPts val="400"/>
              </a:spcBef>
              <a:defRPr sz="960"/>
            </a:pPr>
            <a:endParaRPr/>
          </a:p>
        </p:txBody>
      </p:sp>
      <p:sp>
        <p:nvSpPr>
          <p:cNvPr id="35" name="文本占位符 47"/>
          <p:cNvSpPr>
            <a:spLocks noGrp="1"/>
          </p:cNvSpPr>
          <p:nvPr>
            <p:ph type="body" sz="quarter" idx="18"/>
          </p:nvPr>
        </p:nvSpPr>
        <p:spPr>
          <a:xfrm>
            <a:off x="3014946" y="3234973"/>
            <a:ext cx="1827379" cy="1815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" name="文本占位符 47"/>
          <p:cNvSpPr>
            <a:spLocks noGrp="1"/>
          </p:cNvSpPr>
          <p:nvPr>
            <p:ph type="body" sz="quarter" idx="19"/>
          </p:nvPr>
        </p:nvSpPr>
        <p:spPr>
          <a:xfrm>
            <a:off x="937404" y="3236197"/>
            <a:ext cx="1827379" cy="1815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" name="文本占位符 45"/>
          <p:cNvSpPr>
            <a:spLocks noGrp="1"/>
          </p:cNvSpPr>
          <p:nvPr>
            <p:ph type="body" sz="quarter" idx="20"/>
          </p:nvPr>
        </p:nvSpPr>
        <p:spPr>
          <a:xfrm>
            <a:off x="5080961" y="2336881"/>
            <a:ext cx="702836" cy="520088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38" name="文本占位符 47"/>
          <p:cNvSpPr>
            <a:spLocks noGrp="1"/>
          </p:cNvSpPr>
          <p:nvPr>
            <p:ph type="body" sz="quarter" idx="21"/>
          </p:nvPr>
        </p:nvSpPr>
        <p:spPr>
          <a:xfrm>
            <a:off x="5086720" y="2811751"/>
            <a:ext cx="1827379" cy="328761"/>
          </a:xfrm>
          <a:prstGeom prst="rect">
            <a:avLst/>
          </a:prstGeom>
        </p:spPr>
        <p:txBody>
          <a:bodyPr/>
          <a:lstStyle/>
          <a:p>
            <a:pPr marL="153035" indent="-153035" defTabSz="612140">
              <a:spcBef>
                <a:spcPts val="600"/>
              </a:spcBef>
              <a:defRPr sz="1610"/>
            </a:pPr>
            <a:endParaRPr/>
          </a:p>
        </p:txBody>
      </p:sp>
      <p:sp>
        <p:nvSpPr>
          <p:cNvPr id="39" name="文本占位符 45"/>
          <p:cNvSpPr>
            <a:spLocks noGrp="1"/>
          </p:cNvSpPr>
          <p:nvPr>
            <p:ph type="body" sz="quarter" idx="22"/>
          </p:nvPr>
        </p:nvSpPr>
        <p:spPr>
          <a:xfrm>
            <a:off x="5096516" y="2163358"/>
            <a:ext cx="445717" cy="227316"/>
          </a:xfrm>
          <a:prstGeom prst="rect">
            <a:avLst/>
          </a:prstGeom>
        </p:spPr>
        <p:txBody>
          <a:bodyPr anchor="ctr"/>
          <a:lstStyle/>
          <a:p>
            <a:pPr marL="91440" indent="-91440" defTabSz="365760">
              <a:spcBef>
                <a:spcPts val="400"/>
              </a:spcBef>
              <a:defRPr sz="960"/>
            </a:pPr>
            <a:endParaRPr/>
          </a:p>
        </p:txBody>
      </p:sp>
      <p:sp>
        <p:nvSpPr>
          <p:cNvPr id="40" name="文本占位符 47"/>
          <p:cNvSpPr>
            <a:spLocks noGrp="1"/>
          </p:cNvSpPr>
          <p:nvPr>
            <p:ph type="body" sz="quarter" idx="23"/>
          </p:nvPr>
        </p:nvSpPr>
        <p:spPr>
          <a:xfrm>
            <a:off x="5086717" y="3231526"/>
            <a:ext cx="1827379" cy="181575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" name="文本占位符 45"/>
          <p:cNvSpPr>
            <a:spLocks noGrp="1"/>
          </p:cNvSpPr>
          <p:nvPr>
            <p:ph type="body" sz="quarter" idx="24"/>
          </p:nvPr>
        </p:nvSpPr>
        <p:spPr>
          <a:xfrm>
            <a:off x="7135483" y="2321704"/>
            <a:ext cx="702836" cy="520088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42" name="文本占位符 47"/>
          <p:cNvSpPr>
            <a:spLocks noGrp="1"/>
          </p:cNvSpPr>
          <p:nvPr>
            <p:ph type="body" sz="quarter" idx="25"/>
          </p:nvPr>
        </p:nvSpPr>
        <p:spPr>
          <a:xfrm>
            <a:off x="7141240" y="2796574"/>
            <a:ext cx="1827379" cy="328761"/>
          </a:xfrm>
          <a:prstGeom prst="rect">
            <a:avLst/>
          </a:prstGeom>
        </p:spPr>
        <p:txBody>
          <a:bodyPr/>
          <a:lstStyle/>
          <a:p>
            <a:pPr marL="153035" indent="-153035" defTabSz="612140">
              <a:spcBef>
                <a:spcPts val="600"/>
              </a:spcBef>
              <a:defRPr sz="1610"/>
            </a:pPr>
            <a:endParaRPr/>
          </a:p>
        </p:txBody>
      </p:sp>
      <p:sp>
        <p:nvSpPr>
          <p:cNvPr id="43" name="文本占位符 45"/>
          <p:cNvSpPr>
            <a:spLocks noGrp="1"/>
          </p:cNvSpPr>
          <p:nvPr>
            <p:ph type="body" sz="quarter" idx="26"/>
          </p:nvPr>
        </p:nvSpPr>
        <p:spPr>
          <a:xfrm>
            <a:off x="7151040" y="2148181"/>
            <a:ext cx="445717" cy="227316"/>
          </a:xfrm>
          <a:prstGeom prst="rect">
            <a:avLst/>
          </a:prstGeom>
        </p:spPr>
        <p:txBody>
          <a:bodyPr anchor="ctr"/>
          <a:lstStyle/>
          <a:p>
            <a:pPr marL="91440" indent="-91440" defTabSz="365760">
              <a:spcBef>
                <a:spcPts val="400"/>
              </a:spcBef>
              <a:defRPr sz="960"/>
            </a:pPr>
            <a:endParaRPr/>
          </a:p>
        </p:txBody>
      </p:sp>
      <p:sp>
        <p:nvSpPr>
          <p:cNvPr id="44" name="文本占位符 47"/>
          <p:cNvSpPr>
            <a:spLocks noGrp="1"/>
          </p:cNvSpPr>
          <p:nvPr>
            <p:ph type="body" sz="quarter" idx="27"/>
          </p:nvPr>
        </p:nvSpPr>
        <p:spPr>
          <a:xfrm>
            <a:off x="7141240" y="3216349"/>
            <a:ext cx="1827379" cy="181575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" name="文本占位符 45"/>
          <p:cNvSpPr>
            <a:spLocks noGrp="1"/>
          </p:cNvSpPr>
          <p:nvPr>
            <p:ph type="body" sz="quarter" idx="28"/>
          </p:nvPr>
        </p:nvSpPr>
        <p:spPr>
          <a:xfrm>
            <a:off x="9207255" y="2318666"/>
            <a:ext cx="702836" cy="520088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46" name="文本占位符 47"/>
          <p:cNvSpPr>
            <a:spLocks noGrp="1"/>
          </p:cNvSpPr>
          <p:nvPr>
            <p:ph type="body" sz="quarter" idx="29"/>
          </p:nvPr>
        </p:nvSpPr>
        <p:spPr>
          <a:xfrm>
            <a:off x="9213012" y="2793533"/>
            <a:ext cx="1827379" cy="328761"/>
          </a:xfrm>
          <a:prstGeom prst="rect">
            <a:avLst/>
          </a:prstGeom>
        </p:spPr>
        <p:txBody>
          <a:bodyPr/>
          <a:lstStyle/>
          <a:p>
            <a:pPr marL="153035" indent="-153035" defTabSz="612140">
              <a:spcBef>
                <a:spcPts val="600"/>
              </a:spcBef>
              <a:defRPr sz="1610"/>
            </a:pPr>
            <a:endParaRPr/>
          </a:p>
        </p:txBody>
      </p:sp>
      <p:sp>
        <p:nvSpPr>
          <p:cNvPr id="47" name="文本占位符 45"/>
          <p:cNvSpPr>
            <a:spLocks noGrp="1"/>
          </p:cNvSpPr>
          <p:nvPr>
            <p:ph type="body" sz="quarter" idx="30"/>
          </p:nvPr>
        </p:nvSpPr>
        <p:spPr>
          <a:xfrm>
            <a:off x="9222812" y="2145140"/>
            <a:ext cx="445717" cy="227316"/>
          </a:xfrm>
          <a:prstGeom prst="rect">
            <a:avLst/>
          </a:prstGeom>
        </p:spPr>
        <p:txBody>
          <a:bodyPr anchor="ctr"/>
          <a:lstStyle/>
          <a:p>
            <a:pPr marL="91440" indent="-91440" defTabSz="365760">
              <a:spcBef>
                <a:spcPts val="400"/>
              </a:spcBef>
              <a:defRPr sz="960"/>
            </a:pPr>
            <a:endParaRPr/>
          </a:p>
        </p:txBody>
      </p:sp>
      <p:sp>
        <p:nvSpPr>
          <p:cNvPr id="48" name="文本占位符 47"/>
          <p:cNvSpPr>
            <a:spLocks noGrp="1"/>
          </p:cNvSpPr>
          <p:nvPr>
            <p:ph type="body" sz="quarter" idx="31"/>
          </p:nvPr>
        </p:nvSpPr>
        <p:spPr>
          <a:xfrm>
            <a:off x="9213012" y="3213311"/>
            <a:ext cx="1827379" cy="1815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开发者版块分隔页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6" descr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3736" y="6315978"/>
            <a:ext cx="2030066" cy="3938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7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3343604" y="1116368"/>
            <a:ext cx="7839975" cy="1251444"/>
          </a:xfrm>
          <a:prstGeom prst="rect">
            <a:avLst/>
          </a:prstGeom>
        </p:spPr>
        <p:txBody>
          <a:bodyPr/>
          <a:lstStyle>
            <a:lvl1pPr algn="r">
              <a:lnSpc>
                <a:spcPct val="100000"/>
              </a:lnSpc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58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219882" y="2380475"/>
            <a:ext cx="5993922" cy="1106494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SzTx/>
              <a:buFontTx/>
              <a:buNone/>
              <a:defRPr sz="16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indent="0" algn="r">
              <a:lnSpc>
                <a:spcPct val="150000"/>
              </a:lnSpc>
              <a:buSzTx/>
              <a:buFontTx/>
              <a:buNone/>
              <a:defRPr sz="16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indent="0" algn="r">
              <a:lnSpc>
                <a:spcPct val="150000"/>
              </a:lnSpc>
              <a:buSzTx/>
              <a:buFontTx/>
              <a:buNone/>
              <a:defRPr sz="16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indent="0" algn="r">
              <a:lnSpc>
                <a:spcPct val="150000"/>
              </a:lnSpc>
              <a:buSzTx/>
              <a:buFontTx/>
              <a:buNone/>
              <a:defRPr sz="16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indent="0" algn="r">
              <a:lnSpc>
                <a:spcPct val="150000"/>
              </a:lnSpc>
              <a:buSzTx/>
              <a:buFontTx/>
              <a:buNone/>
              <a:defRPr sz="16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grpSp>
        <p:nvGrpSpPr>
          <p:cNvPr id="67" name="Group 4"/>
          <p:cNvGrpSpPr/>
          <p:nvPr/>
        </p:nvGrpSpPr>
        <p:grpSpPr>
          <a:xfrm>
            <a:off x="838200" y="1374406"/>
            <a:ext cx="1722441" cy="2135188"/>
            <a:chOff x="0" y="0"/>
            <a:chExt cx="1722440" cy="2135187"/>
          </a:xfrm>
        </p:grpSpPr>
        <p:pic>
          <p:nvPicPr>
            <p:cNvPr id="59" name="Picture 5" descr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722441" cy="1719264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60" name="Rectangle 6"/>
            <p:cNvSpPr txBox="1"/>
            <p:nvPr/>
          </p:nvSpPr>
          <p:spPr>
            <a:xfrm>
              <a:off x="86519" y="1757362"/>
              <a:ext cx="15494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t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扫码关注极光开发者服务</a:t>
              </a:r>
            </a:p>
          </p:txBody>
        </p:sp>
        <p:sp>
          <p:nvSpPr>
            <p:cNvPr id="61" name="Rectangle 7"/>
            <p:cNvSpPr txBox="1"/>
            <p:nvPr/>
          </p:nvSpPr>
          <p:spPr>
            <a:xfrm>
              <a:off x="506412" y="1931987"/>
              <a:ext cx="7112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t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微信公众号</a:t>
              </a:r>
            </a:p>
          </p:txBody>
        </p:sp>
        <p:sp>
          <p:nvSpPr>
            <p:cNvPr id="62" name="Freeform 8"/>
            <p:cNvSpPr/>
            <p:nvPr/>
          </p:nvSpPr>
          <p:spPr>
            <a:xfrm>
              <a:off x="679450" y="674687"/>
              <a:ext cx="369889" cy="369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98" y="21600"/>
                  </a:moveTo>
                  <a:cubicBezTo>
                    <a:pt x="1102" y="21600"/>
                    <a:pt x="1102" y="21600"/>
                    <a:pt x="1102" y="21600"/>
                  </a:cubicBezTo>
                  <a:cubicBezTo>
                    <a:pt x="441" y="21600"/>
                    <a:pt x="0" y="21159"/>
                    <a:pt x="0" y="20498"/>
                  </a:cubicBezTo>
                  <a:cubicBezTo>
                    <a:pt x="0" y="1102"/>
                    <a:pt x="0" y="1102"/>
                    <a:pt x="0" y="1102"/>
                  </a:cubicBezTo>
                  <a:cubicBezTo>
                    <a:pt x="0" y="441"/>
                    <a:pt x="441" y="0"/>
                    <a:pt x="1102" y="0"/>
                  </a:cubicBezTo>
                  <a:cubicBezTo>
                    <a:pt x="20498" y="0"/>
                    <a:pt x="20498" y="0"/>
                    <a:pt x="20498" y="0"/>
                  </a:cubicBezTo>
                  <a:cubicBezTo>
                    <a:pt x="21159" y="0"/>
                    <a:pt x="21600" y="441"/>
                    <a:pt x="21600" y="1102"/>
                  </a:cubicBezTo>
                  <a:cubicBezTo>
                    <a:pt x="21600" y="20498"/>
                    <a:pt x="21600" y="20498"/>
                    <a:pt x="21600" y="20498"/>
                  </a:cubicBezTo>
                  <a:cubicBezTo>
                    <a:pt x="21600" y="21159"/>
                    <a:pt x="21159" y="21600"/>
                    <a:pt x="20498" y="21600"/>
                  </a:cubicBezTo>
                  <a:close/>
                </a:path>
              </a:pathLst>
            </a:custGeom>
            <a:solidFill>
              <a:srgbClr val="0075BE"/>
            </a:solidFill>
            <a:ln w="15875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pPr>
              <a:endParaRPr/>
            </a:p>
          </p:txBody>
        </p:sp>
        <p:sp>
          <p:nvSpPr>
            <p:cNvPr id="63" name="Freeform 9"/>
            <p:cNvSpPr/>
            <p:nvPr/>
          </p:nvSpPr>
          <p:spPr>
            <a:xfrm>
              <a:off x="785812" y="844550"/>
              <a:ext cx="203202" cy="134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00" y="6000"/>
                  </a:moveTo>
                  <a:cubicBezTo>
                    <a:pt x="17200" y="6000"/>
                    <a:pt x="17200" y="6000"/>
                    <a:pt x="17200" y="6000"/>
                  </a:cubicBezTo>
                  <a:cubicBezTo>
                    <a:pt x="16000" y="11400"/>
                    <a:pt x="12400" y="15600"/>
                    <a:pt x="8400" y="15600"/>
                  </a:cubicBezTo>
                  <a:cubicBezTo>
                    <a:pt x="6400" y="15600"/>
                    <a:pt x="4400" y="14400"/>
                    <a:pt x="2800" y="12600"/>
                  </a:cubicBezTo>
                  <a:cubicBezTo>
                    <a:pt x="2800" y="12600"/>
                    <a:pt x="2800" y="12600"/>
                    <a:pt x="2800" y="13200"/>
                  </a:cubicBezTo>
                  <a:cubicBezTo>
                    <a:pt x="0" y="16800"/>
                    <a:pt x="0" y="16800"/>
                    <a:pt x="0" y="16800"/>
                  </a:cubicBezTo>
                  <a:cubicBezTo>
                    <a:pt x="0" y="16800"/>
                    <a:pt x="0" y="17400"/>
                    <a:pt x="0" y="17400"/>
                  </a:cubicBezTo>
                  <a:cubicBezTo>
                    <a:pt x="2400" y="20400"/>
                    <a:pt x="5200" y="21600"/>
                    <a:pt x="8400" y="21600"/>
                  </a:cubicBezTo>
                  <a:cubicBezTo>
                    <a:pt x="15600" y="21600"/>
                    <a:pt x="21600" y="13200"/>
                    <a:pt x="21600" y="2400"/>
                  </a:cubicBezTo>
                  <a:cubicBezTo>
                    <a:pt x="21600" y="1800"/>
                    <a:pt x="21600" y="1200"/>
                    <a:pt x="21200" y="0"/>
                  </a:cubicBezTo>
                  <a:cubicBezTo>
                    <a:pt x="21200" y="0"/>
                    <a:pt x="21200" y="0"/>
                    <a:pt x="20800" y="0"/>
                  </a:cubicBezTo>
                  <a:lnTo>
                    <a:pt x="17200" y="60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pPr>
              <a:endParaRPr/>
            </a:p>
          </p:txBody>
        </p:sp>
        <p:sp>
          <p:nvSpPr>
            <p:cNvPr id="64" name="Freeform 10"/>
            <p:cNvSpPr/>
            <p:nvPr/>
          </p:nvSpPr>
          <p:spPr>
            <a:xfrm>
              <a:off x="744537" y="739775"/>
              <a:ext cx="200027" cy="134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83" y="15600"/>
                  </a:moveTo>
                  <a:cubicBezTo>
                    <a:pt x="4483" y="15600"/>
                    <a:pt x="4483" y="15600"/>
                    <a:pt x="4483" y="15600"/>
                  </a:cubicBezTo>
                  <a:cubicBezTo>
                    <a:pt x="5298" y="10200"/>
                    <a:pt x="8966" y="6000"/>
                    <a:pt x="13042" y="6000"/>
                  </a:cubicBezTo>
                  <a:cubicBezTo>
                    <a:pt x="15079" y="6000"/>
                    <a:pt x="17117" y="7200"/>
                    <a:pt x="18747" y="9000"/>
                  </a:cubicBezTo>
                  <a:cubicBezTo>
                    <a:pt x="18747" y="9000"/>
                    <a:pt x="18747" y="9000"/>
                    <a:pt x="19155" y="9000"/>
                  </a:cubicBezTo>
                  <a:cubicBezTo>
                    <a:pt x="21600" y="4800"/>
                    <a:pt x="21600" y="4800"/>
                    <a:pt x="21600" y="4800"/>
                  </a:cubicBezTo>
                  <a:cubicBezTo>
                    <a:pt x="21600" y="4800"/>
                    <a:pt x="21600" y="4200"/>
                    <a:pt x="21600" y="4200"/>
                  </a:cubicBezTo>
                  <a:cubicBezTo>
                    <a:pt x="19155" y="1200"/>
                    <a:pt x="16302" y="0"/>
                    <a:pt x="13042" y="0"/>
                  </a:cubicBezTo>
                  <a:cubicBezTo>
                    <a:pt x="5706" y="0"/>
                    <a:pt x="0" y="8400"/>
                    <a:pt x="0" y="19200"/>
                  </a:cubicBezTo>
                  <a:cubicBezTo>
                    <a:pt x="0" y="19800"/>
                    <a:pt x="0" y="20400"/>
                    <a:pt x="0" y="21600"/>
                  </a:cubicBezTo>
                  <a:cubicBezTo>
                    <a:pt x="0" y="21600"/>
                    <a:pt x="408" y="21600"/>
                    <a:pt x="408" y="21600"/>
                  </a:cubicBezTo>
                  <a:lnTo>
                    <a:pt x="4483" y="15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pPr>
              <a:endParaRPr/>
            </a:p>
          </p:txBody>
        </p:sp>
        <p:sp>
          <p:nvSpPr>
            <p:cNvPr id="65" name="Freeform 11"/>
            <p:cNvSpPr/>
            <p:nvPr/>
          </p:nvSpPr>
          <p:spPr>
            <a:xfrm>
              <a:off x="845053" y="737103"/>
              <a:ext cx="159836" cy="170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1" h="21339" extrusionOk="0">
                  <a:moveTo>
                    <a:pt x="223" y="19930"/>
                  </a:moveTo>
                  <a:cubicBezTo>
                    <a:pt x="6754" y="21339"/>
                    <a:pt x="6754" y="21339"/>
                    <a:pt x="6754" y="21339"/>
                  </a:cubicBezTo>
                  <a:cubicBezTo>
                    <a:pt x="6754" y="21339"/>
                    <a:pt x="6754" y="21339"/>
                    <a:pt x="6754" y="20869"/>
                  </a:cubicBezTo>
                  <a:cubicBezTo>
                    <a:pt x="21321" y="7252"/>
                    <a:pt x="21321" y="7252"/>
                    <a:pt x="21321" y="7252"/>
                  </a:cubicBezTo>
                  <a:cubicBezTo>
                    <a:pt x="21321" y="7252"/>
                    <a:pt x="21321" y="7252"/>
                    <a:pt x="21321" y="7252"/>
                  </a:cubicBezTo>
                  <a:cubicBezTo>
                    <a:pt x="21321" y="209"/>
                    <a:pt x="21321" y="209"/>
                    <a:pt x="21321" y="209"/>
                  </a:cubicBezTo>
                  <a:cubicBezTo>
                    <a:pt x="21321" y="209"/>
                    <a:pt x="21321" y="-261"/>
                    <a:pt x="20819" y="209"/>
                  </a:cubicBezTo>
                  <a:cubicBezTo>
                    <a:pt x="223" y="19461"/>
                    <a:pt x="223" y="19461"/>
                    <a:pt x="223" y="19461"/>
                  </a:cubicBezTo>
                  <a:cubicBezTo>
                    <a:pt x="-279" y="19930"/>
                    <a:pt x="223" y="19930"/>
                    <a:pt x="223" y="1993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pPr>
              <a:endParaRPr/>
            </a:p>
          </p:txBody>
        </p:sp>
        <p:sp>
          <p:nvSpPr>
            <p:cNvPr id="66" name="Freeform 12"/>
            <p:cNvSpPr/>
            <p:nvPr/>
          </p:nvSpPr>
          <p:spPr>
            <a:xfrm>
              <a:off x="725487" y="811212"/>
              <a:ext cx="160990" cy="170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4" h="21339" extrusionOk="0">
                  <a:moveTo>
                    <a:pt x="21098" y="1409"/>
                  </a:moveTo>
                  <a:cubicBezTo>
                    <a:pt x="15070" y="0"/>
                    <a:pt x="15070" y="0"/>
                    <a:pt x="15070" y="0"/>
                  </a:cubicBezTo>
                  <a:cubicBezTo>
                    <a:pt x="14567" y="0"/>
                    <a:pt x="14567" y="0"/>
                    <a:pt x="14567" y="470"/>
                  </a:cubicBezTo>
                  <a:cubicBezTo>
                    <a:pt x="0" y="14087"/>
                    <a:pt x="0" y="14087"/>
                    <a:pt x="0" y="14087"/>
                  </a:cubicBezTo>
                  <a:cubicBezTo>
                    <a:pt x="0" y="14087"/>
                    <a:pt x="0" y="14087"/>
                    <a:pt x="0" y="14087"/>
                  </a:cubicBezTo>
                  <a:cubicBezTo>
                    <a:pt x="0" y="21130"/>
                    <a:pt x="0" y="21130"/>
                    <a:pt x="0" y="21130"/>
                  </a:cubicBezTo>
                  <a:cubicBezTo>
                    <a:pt x="0" y="21130"/>
                    <a:pt x="502" y="21600"/>
                    <a:pt x="502" y="21130"/>
                  </a:cubicBezTo>
                  <a:cubicBezTo>
                    <a:pt x="21098" y="1878"/>
                    <a:pt x="21098" y="1878"/>
                    <a:pt x="21098" y="1878"/>
                  </a:cubicBezTo>
                  <a:cubicBezTo>
                    <a:pt x="21600" y="1409"/>
                    <a:pt x="21600" y="1409"/>
                    <a:pt x="21098" y="140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pPr>
              <a:endParaRPr/>
            </a:p>
          </p:txBody>
        </p:sp>
      </p:grp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开发者版块分隔页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6" descr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3736" y="6315978"/>
            <a:ext cx="2030066" cy="3938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6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3343604" y="1116368"/>
            <a:ext cx="7839975" cy="1251444"/>
          </a:xfrm>
          <a:prstGeom prst="rect">
            <a:avLst/>
          </a:prstGeom>
        </p:spPr>
        <p:txBody>
          <a:bodyPr/>
          <a:lstStyle>
            <a:lvl1pPr algn="r">
              <a:lnSpc>
                <a:spcPct val="100000"/>
              </a:lnSpc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77" name="矩形 2"/>
          <p:cNvSpPr txBox="1"/>
          <p:nvPr/>
        </p:nvSpPr>
        <p:spPr>
          <a:xfrm>
            <a:off x="5257800" y="2380475"/>
            <a:ext cx="5956002" cy="796586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/>
          <a:p>
            <a:pPr algn="r">
              <a:lnSpc>
                <a:spcPct val="150000"/>
              </a:lnSpc>
              <a:spcBef>
                <a:spcPts val="1000"/>
              </a:spcBef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极光大数据团队</a:t>
            </a:r>
            <a:r>
              <a: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24h</a:t>
            </a:r>
            <a:r>
              <a:t>极致服务，为客户量身定制广告投放策略，精准触达目标用户，同样的广告预算，获得更好的广告效果。</a:t>
            </a:r>
          </a:p>
        </p:txBody>
      </p:sp>
      <p:grpSp>
        <p:nvGrpSpPr>
          <p:cNvPr id="87" name="组合 17"/>
          <p:cNvGrpSpPr/>
          <p:nvPr/>
        </p:nvGrpSpPr>
        <p:grpSpPr>
          <a:xfrm>
            <a:off x="838199" y="1371231"/>
            <a:ext cx="1722443" cy="2138364"/>
            <a:chOff x="0" y="0"/>
            <a:chExt cx="1722441" cy="2138363"/>
          </a:xfrm>
        </p:grpSpPr>
        <p:sp>
          <p:nvSpPr>
            <p:cNvPr id="78" name="Rectangle 6"/>
            <p:cNvSpPr txBox="1"/>
            <p:nvPr/>
          </p:nvSpPr>
          <p:spPr>
            <a:xfrm>
              <a:off x="156368" y="1760538"/>
              <a:ext cx="14097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t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扫码关注极光广告服务</a:t>
              </a:r>
            </a:p>
          </p:txBody>
        </p:sp>
        <p:sp>
          <p:nvSpPr>
            <p:cNvPr id="79" name="Rectangle 7"/>
            <p:cNvSpPr txBox="1"/>
            <p:nvPr/>
          </p:nvSpPr>
          <p:spPr>
            <a:xfrm>
              <a:off x="506413" y="1935163"/>
              <a:ext cx="7112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t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微信公众号</a:t>
              </a:r>
            </a:p>
          </p:txBody>
        </p:sp>
        <p:grpSp>
          <p:nvGrpSpPr>
            <p:cNvPr id="86" name="组合 22"/>
            <p:cNvGrpSpPr/>
            <p:nvPr/>
          </p:nvGrpSpPr>
          <p:grpSpPr>
            <a:xfrm>
              <a:off x="-1" y="0"/>
              <a:ext cx="1722443" cy="1717676"/>
              <a:chOff x="0" y="0"/>
              <a:chExt cx="1722441" cy="1717675"/>
            </a:xfrm>
          </p:grpSpPr>
          <p:pic>
            <p:nvPicPr>
              <p:cNvPr id="80" name="Picture 5" descr="Picture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" y="0"/>
                <a:ext cx="1722443" cy="1717676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sp>
            <p:nvSpPr>
              <p:cNvPr id="81" name="Freeform 8"/>
              <p:cNvSpPr/>
              <p:nvPr/>
            </p:nvSpPr>
            <p:spPr>
              <a:xfrm>
                <a:off x="681038" y="674687"/>
                <a:ext cx="369891" cy="3730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98" y="21600"/>
                    </a:moveTo>
                    <a:cubicBezTo>
                      <a:pt x="1102" y="21600"/>
                      <a:pt x="1102" y="21600"/>
                      <a:pt x="1102" y="21600"/>
                    </a:cubicBezTo>
                    <a:cubicBezTo>
                      <a:pt x="441" y="21600"/>
                      <a:pt x="0" y="21164"/>
                      <a:pt x="0" y="20509"/>
                    </a:cubicBezTo>
                    <a:cubicBezTo>
                      <a:pt x="0" y="1091"/>
                      <a:pt x="0" y="1091"/>
                      <a:pt x="0" y="1091"/>
                    </a:cubicBezTo>
                    <a:cubicBezTo>
                      <a:pt x="0" y="655"/>
                      <a:pt x="441" y="0"/>
                      <a:pt x="1102" y="0"/>
                    </a:cubicBezTo>
                    <a:cubicBezTo>
                      <a:pt x="20498" y="0"/>
                      <a:pt x="20498" y="0"/>
                      <a:pt x="20498" y="0"/>
                    </a:cubicBezTo>
                    <a:cubicBezTo>
                      <a:pt x="21159" y="0"/>
                      <a:pt x="21600" y="655"/>
                      <a:pt x="21600" y="1091"/>
                    </a:cubicBezTo>
                    <a:cubicBezTo>
                      <a:pt x="21600" y="20509"/>
                      <a:pt x="21600" y="20509"/>
                      <a:pt x="21600" y="20509"/>
                    </a:cubicBezTo>
                    <a:cubicBezTo>
                      <a:pt x="21600" y="21164"/>
                      <a:pt x="21159" y="21600"/>
                      <a:pt x="20498" y="21600"/>
                    </a:cubicBezTo>
                    <a:close/>
                  </a:path>
                </a:pathLst>
              </a:custGeom>
              <a:solidFill>
                <a:srgbClr val="F8B62D"/>
              </a:solidFill>
              <a:ln w="14288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Arial" panose="020B0604020202090204"/>
                    <a:ea typeface="Arial" panose="020B0604020202090204"/>
                    <a:cs typeface="Arial" panose="020B0604020202090204"/>
                    <a:sym typeface="Arial" panose="020B0604020202090204"/>
                  </a:defRPr>
                </a:pPr>
                <a:endParaRPr/>
              </a:p>
            </p:txBody>
          </p:sp>
          <p:sp>
            <p:nvSpPr>
              <p:cNvPr id="82" name="Freeform 9"/>
              <p:cNvSpPr/>
              <p:nvPr/>
            </p:nvSpPr>
            <p:spPr>
              <a:xfrm>
                <a:off x="785813" y="846650"/>
                <a:ext cx="200028" cy="1376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276" extrusionOk="0">
                    <a:moveTo>
                      <a:pt x="17525" y="5514"/>
                    </a:moveTo>
                    <a:cubicBezTo>
                      <a:pt x="17117" y="5514"/>
                      <a:pt x="17117" y="6098"/>
                      <a:pt x="17117" y="6098"/>
                    </a:cubicBezTo>
                    <a:cubicBezTo>
                      <a:pt x="16302" y="11352"/>
                      <a:pt x="12634" y="15438"/>
                      <a:pt x="8558" y="15438"/>
                    </a:cubicBezTo>
                    <a:cubicBezTo>
                      <a:pt x="6521" y="15438"/>
                      <a:pt x="4483" y="14271"/>
                      <a:pt x="2853" y="12519"/>
                    </a:cubicBezTo>
                    <a:cubicBezTo>
                      <a:pt x="2853" y="12519"/>
                      <a:pt x="2853" y="12519"/>
                      <a:pt x="2445" y="12519"/>
                    </a:cubicBezTo>
                    <a:cubicBezTo>
                      <a:pt x="0" y="16022"/>
                      <a:pt x="0" y="16022"/>
                      <a:pt x="0" y="16022"/>
                    </a:cubicBezTo>
                    <a:cubicBezTo>
                      <a:pt x="0" y="16606"/>
                      <a:pt x="0" y="16606"/>
                      <a:pt x="0" y="16606"/>
                    </a:cubicBezTo>
                    <a:cubicBezTo>
                      <a:pt x="2445" y="19525"/>
                      <a:pt x="5298" y="21276"/>
                      <a:pt x="8558" y="21276"/>
                    </a:cubicBezTo>
                    <a:cubicBezTo>
                      <a:pt x="15894" y="21276"/>
                      <a:pt x="21600" y="13103"/>
                      <a:pt x="21600" y="2595"/>
                    </a:cubicBezTo>
                    <a:cubicBezTo>
                      <a:pt x="21600" y="1427"/>
                      <a:pt x="21600" y="844"/>
                      <a:pt x="21600" y="260"/>
                    </a:cubicBezTo>
                    <a:cubicBezTo>
                      <a:pt x="21600" y="260"/>
                      <a:pt x="21600" y="-324"/>
                      <a:pt x="21192" y="260"/>
                    </a:cubicBezTo>
                    <a:lnTo>
                      <a:pt x="17525" y="5514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Arial" panose="020B0604020202090204"/>
                    <a:ea typeface="Arial" panose="020B0604020202090204"/>
                    <a:cs typeface="Arial" panose="020B0604020202090204"/>
                    <a:sym typeface="Arial" panose="020B0604020202090204"/>
                  </a:defRPr>
                </a:pPr>
                <a:endParaRPr/>
              </a:p>
            </p:txBody>
          </p:sp>
          <p:sp>
            <p:nvSpPr>
              <p:cNvPr id="83" name="Freeform 10"/>
              <p:cNvSpPr/>
              <p:nvPr/>
            </p:nvSpPr>
            <p:spPr>
              <a:xfrm>
                <a:off x="744538" y="738187"/>
                <a:ext cx="200028" cy="1397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075" y="15762"/>
                    </a:moveTo>
                    <a:cubicBezTo>
                      <a:pt x="4483" y="15762"/>
                      <a:pt x="4483" y="15762"/>
                      <a:pt x="4483" y="15762"/>
                    </a:cubicBezTo>
                    <a:cubicBezTo>
                      <a:pt x="5298" y="9924"/>
                      <a:pt x="8966" y="5838"/>
                      <a:pt x="13042" y="5838"/>
                    </a:cubicBezTo>
                    <a:cubicBezTo>
                      <a:pt x="15079" y="5838"/>
                      <a:pt x="17117" y="7005"/>
                      <a:pt x="18747" y="8757"/>
                    </a:cubicBezTo>
                    <a:cubicBezTo>
                      <a:pt x="18747" y="8757"/>
                      <a:pt x="18747" y="8757"/>
                      <a:pt x="19155" y="8757"/>
                    </a:cubicBezTo>
                    <a:cubicBezTo>
                      <a:pt x="21600" y="5254"/>
                      <a:pt x="21600" y="5254"/>
                      <a:pt x="21600" y="5254"/>
                    </a:cubicBezTo>
                    <a:cubicBezTo>
                      <a:pt x="21600" y="4670"/>
                      <a:pt x="21600" y="4670"/>
                      <a:pt x="21600" y="4670"/>
                    </a:cubicBezTo>
                    <a:cubicBezTo>
                      <a:pt x="19155" y="1751"/>
                      <a:pt x="16302" y="0"/>
                      <a:pt x="13042" y="0"/>
                    </a:cubicBezTo>
                    <a:cubicBezTo>
                      <a:pt x="5706" y="0"/>
                      <a:pt x="0" y="8757"/>
                      <a:pt x="0" y="19265"/>
                    </a:cubicBezTo>
                    <a:cubicBezTo>
                      <a:pt x="0" y="19849"/>
                      <a:pt x="0" y="20432"/>
                      <a:pt x="0" y="21016"/>
                    </a:cubicBezTo>
                    <a:cubicBezTo>
                      <a:pt x="0" y="21600"/>
                      <a:pt x="0" y="21600"/>
                      <a:pt x="408" y="21600"/>
                    </a:cubicBezTo>
                    <a:lnTo>
                      <a:pt x="4075" y="15762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Arial" panose="020B0604020202090204"/>
                    <a:ea typeface="Arial" panose="020B0604020202090204"/>
                    <a:cs typeface="Arial" panose="020B0604020202090204"/>
                    <a:sym typeface="Arial" panose="020B0604020202090204"/>
                  </a:defRPr>
                </a:pPr>
                <a:endParaRPr/>
              </a:p>
            </p:txBody>
          </p:sp>
          <p:sp>
            <p:nvSpPr>
              <p:cNvPr id="84" name="Freeform 11"/>
              <p:cNvSpPr/>
              <p:nvPr/>
            </p:nvSpPr>
            <p:spPr>
              <a:xfrm>
                <a:off x="845055" y="738187"/>
                <a:ext cx="159836" cy="1698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1" h="21600" extrusionOk="0">
                    <a:moveTo>
                      <a:pt x="223" y="20640"/>
                    </a:moveTo>
                    <a:cubicBezTo>
                      <a:pt x="6754" y="21600"/>
                      <a:pt x="6754" y="21600"/>
                      <a:pt x="6754" y="21600"/>
                    </a:cubicBezTo>
                    <a:cubicBezTo>
                      <a:pt x="6754" y="21600"/>
                      <a:pt x="6754" y="21600"/>
                      <a:pt x="6754" y="21600"/>
                    </a:cubicBezTo>
                    <a:cubicBezTo>
                      <a:pt x="21321" y="7680"/>
                      <a:pt x="21321" y="7680"/>
                      <a:pt x="21321" y="7680"/>
                    </a:cubicBezTo>
                    <a:cubicBezTo>
                      <a:pt x="21321" y="7680"/>
                      <a:pt x="21321" y="7680"/>
                      <a:pt x="21321" y="7680"/>
                    </a:cubicBezTo>
                    <a:cubicBezTo>
                      <a:pt x="21321" y="480"/>
                      <a:pt x="21321" y="480"/>
                      <a:pt x="21321" y="480"/>
                    </a:cubicBezTo>
                    <a:cubicBezTo>
                      <a:pt x="21321" y="0"/>
                      <a:pt x="21321" y="0"/>
                      <a:pt x="20819" y="0"/>
                    </a:cubicBezTo>
                    <a:cubicBezTo>
                      <a:pt x="223" y="20160"/>
                      <a:pt x="223" y="20160"/>
                      <a:pt x="223" y="20160"/>
                    </a:cubicBezTo>
                    <a:cubicBezTo>
                      <a:pt x="-279" y="20160"/>
                      <a:pt x="223" y="20640"/>
                      <a:pt x="223" y="2064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Arial" panose="020B0604020202090204"/>
                    <a:ea typeface="Arial" panose="020B0604020202090204"/>
                    <a:cs typeface="Arial" panose="020B0604020202090204"/>
                    <a:sym typeface="Arial" panose="020B0604020202090204"/>
                  </a:defRPr>
                </a:pPr>
                <a:endParaRPr/>
              </a:p>
            </p:txBody>
          </p:sp>
          <p:sp>
            <p:nvSpPr>
              <p:cNvPr id="85" name="Freeform 12"/>
              <p:cNvSpPr/>
              <p:nvPr/>
            </p:nvSpPr>
            <p:spPr>
              <a:xfrm>
                <a:off x="725488" y="814387"/>
                <a:ext cx="162568" cy="1698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extrusionOk="0">
                    <a:moveTo>
                      <a:pt x="21098" y="960"/>
                    </a:moveTo>
                    <a:cubicBezTo>
                      <a:pt x="15070" y="0"/>
                      <a:pt x="15070" y="0"/>
                      <a:pt x="15070" y="0"/>
                    </a:cubicBezTo>
                    <a:cubicBezTo>
                      <a:pt x="14567" y="0"/>
                      <a:pt x="14567" y="0"/>
                      <a:pt x="14567" y="0"/>
                    </a:cubicBezTo>
                    <a:cubicBezTo>
                      <a:pt x="0" y="13920"/>
                      <a:pt x="0" y="13920"/>
                      <a:pt x="0" y="13920"/>
                    </a:cubicBezTo>
                    <a:cubicBezTo>
                      <a:pt x="0" y="13920"/>
                      <a:pt x="0" y="14400"/>
                      <a:pt x="0" y="14400"/>
                    </a:cubicBezTo>
                    <a:cubicBezTo>
                      <a:pt x="0" y="21120"/>
                      <a:pt x="0" y="21120"/>
                      <a:pt x="0" y="21120"/>
                    </a:cubicBezTo>
                    <a:cubicBezTo>
                      <a:pt x="0" y="21600"/>
                      <a:pt x="0" y="21600"/>
                      <a:pt x="502" y="21600"/>
                    </a:cubicBezTo>
                    <a:cubicBezTo>
                      <a:pt x="21098" y="1440"/>
                      <a:pt x="21098" y="1440"/>
                      <a:pt x="21098" y="1440"/>
                    </a:cubicBezTo>
                    <a:cubicBezTo>
                      <a:pt x="21600" y="1440"/>
                      <a:pt x="21600" y="960"/>
                      <a:pt x="21098" y="96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Arial" panose="020B0604020202090204"/>
                    <a:ea typeface="Arial" panose="020B0604020202090204"/>
                    <a:cs typeface="Arial" panose="020B0604020202090204"/>
                    <a:sym typeface="Arial" panose="020B0604020202090204"/>
                  </a:defRPr>
                </a:pPr>
                <a:endParaRPr/>
              </a:p>
            </p:txBody>
          </p:sp>
        </p:grpSp>
      </p:grpSp>
      <p:sp>
        <p:nvSpPr>
          <p:cNvPr id="8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开发者版块分隔页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图片 6" descr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3736" y="6315978"/>
            <a:ext cx="2030066" cy="3938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6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3343604" y="1116368"/>
            <a:ext cx="7839975" cy="1251444"/>
          </a:xfrm>
          <a:prstGeom prst="rect">
            <a:avLst/>
          </a:prstGeom>
        </p:spPr>
        <p:txBody>
          <a:bodyPr/>
          <a:lstStyle>
            <a:lvl1pPr algn="r">
              <a:lnSpc>
                <a:spcPct val="100000"/>
              </a:lnSpc>
              <a:defRPr sz="6000"/>
            </a:lvl1pPr>
          </a:lstStyle>
          <a:p>
            <a:r>
              <a:t>标题文本</a:t>
            </a:r>
          </a:p>
        </p:txBody>
      </p:sp>
      <p:grpSp>
        <p:nvGrpSpPr>
          <p:cNvPr id="106" name="组合 2"/>
          <p:cNvGrpSpPr/>
          <p:nvPr/>
        </p:nvGrpSpPr>
        <p:grpSpPr>
          <a:xfrm>
            <a:off x="838199" y="1374406"/>
            <a:ext cx="1722443" cy="2135189"/>
            <a:chOff x="0" y="0"/>
            <a:chExt cx="1722441" cy="2135188"/>
          </a:xfrm>
        </p:grpSpPr>
        <p:sp>
          <p:nvSpPr>
            <p:cNvPr id="97" name="Rectangle 6"/>
            <p:cNvSpPr txBox="1"/>
            <p:nvPr/>
          </p:nvSpPr>
          <p:spPr>
            <a:xfrm>
              <a:off x="156368" y="1757363"/>
              <a:ext cx="14097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t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扫码关注极光数据服务</a:t>
              </a:r>
            </a:p>
          </p:txBody>
        </p:sp>
        <p:sp>
          <p:nvSpPr>
            <p:cNvPr id="98" name="Rectangle 7"/>
            <p:cNvSpPr txBox="1"/>
            <p:nvPr/>
          </p:nvSpPr>
          <p:spPr>
            <a:xfrm>
              <a:off x="506413" y="1931988"/>
              <a:ext cx="7112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t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微信公众号</a:t>
              </a:r>
            </a:p>
          </p:txBody>
        </p:sp>
        <p:grpSp>
          <p:nvGrpSpPr>
            <p:cNvPr id="105" name="组合 21"/>
            <p:cNvGrpSpPr/>
            <p:nvPr/>
          </p:nvGrpSpPr>
          <p:grpSpPr>
            <a:xfrm>
              <a:off x="-1" y="0"/>
              <a:ext cx="1722443" cy="1717676"/>
              <a:chOff x="0" y="0"/>
              <a:chExt cx="1722441" cy="1717675"/>
            </a:xfrm>
          </p:grpSpPr>
          <p:pic>
            <p:nvPicPr>
              <p:cNvPr id="99" name="Picture 5" descr="Picture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" y="0"/>
                <a:ext cx="1722443" cy="1717676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sp>
            <p:nvSpPr>
              <p:cNvPr id="100" name="Freeform 8"/>
              <p:cNvSpPr/>
              <p:nvPr/>
            </p:nvSpPr>
            <p:spPr>
              <a:xfrm>
                <a:off x="677863" y="674687"/>
                <a:ext cx="373066" cy="3730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509" y="21600"/>
                    </a:moveTo>
                    <a:cubicBezTo>
                      <a:pt x="1309" y="21600"/>
                      <a:pt x="1309" y="21600"/>
                      <a:pt x="1309" y="21600"/>
                    </a:cubicBezTo>
                    <a:cubicBezTo>
                      <a:pt x="655" y="21600"/>
                      <a:pt x="0" y="20945"/>
                      <a:pt x="0" y="20291"/>
                    </a:cubicBezTo>
                    <a:cubicBezTo>
                      <a:pt x="0" y="1091"/>
                      <a:pt x="0" y="1091"/>
                      <a:pt x="0" y="1091"/>
                    </a:cubicBezTo>
                    <a:cubicBezTo>
                      <a:pt x="0" y="436"/>
                      <a:pt x="655" y="0"/>
                      <a:pt x="1309" y="0"/>
                    </a:cubicBezTo>
                    <a:cubicBezTo>
                      <a:pt x="20509" y="0"/>
                      <a:pt x="20509" y="0"/>
                      <a:pt x="20509" y="0"/>
                    </a:cubicBezTo>
                    <a:cubicBezTo>
                      <a:pt x="21164" y="0"/>
                      <a:pt x="21600" y="436"/>
                      <a:pt x="21600" y="1091"/>
                    </a:cubicBezTo>
                    <a:cubicBezTo>
                      <a:pt x="21600" y="20291"/>
                      <a:pt x="21600" y="20291"/>
                      <a:pt x="21600" y="20291"/>
                    </a:cubicBezTo>
                    <a:cubicBezTo>
                      <a:pt x="21600" y="20945"/>
                      <a:pt x="21164" y="21600"/>
                      <a:pt x="20509" y="21600"/>
                    </a:cubicBezTo>
                    <a:close/>
                  </a:path>
                </a:pathLst>
              </a:custGeom>
              <a:solidFill>
                <a:srgbClr val="56B879"/>
              </a:solidFill>
              <a:ln w="15875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Arial" panose="020B0604020202090204"/>
                    <a:ea typeface="Arial" panose="020B0604020202090204"/>
                    <a:cs typeface="Arial" panose="020B0604020202090204"/>
                    <a:sym typeface="Arial" panose="020B0604020202090204"/>
                  </a:defRPr>
                </a:pPr>
                <a:endParaRPr/>
              </a:p>
            </p:txBody>
          </p:sp>
          <p:sp>
            <p:nvSpPr>
              <p:cNvPr id="101" name="Freeform 9"/>
              <p:cNvSpPr/>
              <p:nvPr/>
            </p:nvSpPr>
            <p:spPr>
              <a:xfrm>
                <a:off x="785165" y="844550"/>
                <a:ext cx="202263" cy="139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0" h="21600" extrusionOk="0">
                    <a:moveTo>
                      <a:pt x="17100" y="5838"/>
                    </a:moveTo>
                    <a:cubicBezTo>
                      <a:pt x="17100" y="5838"/>
                      <a:pt x="17100" y="5838"/>
                      <a:pt x="17100" y="5838"/>
                    </a:cubicBezTo>
                    <a:cubicBezTo>
                      <a:pt x="15900" y="11676"/>
                      <a:pt x="12700" y="15178"/>
                      <a:pt x="8700" y="15178"/>
                    </a:cubicBezTo>
                    <a:cubicBezTo>
                      <a:pt x="6700" y="15178"/>
                      <a:pt x="4700" y="14595"/>
                      <a:pt x="3100" y="12843"/>
                    </a:cubicBezTo>
                    <a:cubicBezTo>
                      <a:pt x="3100" y="12259"/>
                      <a:pt x="2700" y="12259"/>
                      <a:pt x="2700" y="12843"/>
                    </a:cubicBezTo>
                    <a:cubicBezTo>
                      <a:pt x="300" y="16346"/>
                      <a:pt x="300" y="16346"/>
                      <a:pt x="300" y="16346"/>
                    </a:cubicBezTo>
                    <a:cubicBezTo>
                      <a:pt x="-100" y="16346"/>
                      <a:pt x="-100" y="16930"/>
                      <a:pt x="300" y="16930"/>
                    </a:cubicBezTo>
                    <a:cubicBezTo>
                      <a:pt x="2300" y="19849"/>
                      <a:pt x="5500" y="21600"/>
                      <a:pt x="8700" y="21600"/>
                    </a:cubicBezTo>
                    <a:cubicBezTo>
                      <a:pt x="15900" y="21600"/>
                      <a:pt x="21500" y="12843"/>
                      <a:pt x="21500" y="2335"/>
                    </a:cubicBezTo>
                    <a:cubicBezTo>
                      <a:pt x="21500" y="1751"/>
                      <a:pt x="21500" y="1168"/>
                      <a:pt x="21500" y="584"/>
                    </a:cubicBezTo>
                    <a:cubicBezTo>
                      <a:pt x="21500" y="0"/>
                      <a:pt x="21100" y="0"/>
                      <a:pt x="21100" y="0"/>
                    </a:cubicBezTo>
                    <a:lnTo>
                      <a:pt x="17100" y="5838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Arial" panose="020B0604020202090204"/>
                    <a:ea typeface="Arial" panose="020B0604020202090204"/>
                    <a:cs typeface="Arial" panose="020B0604020202090204"/>
                    <a:sym typeface="Arial" panose="020B0604020202090204"/>
                  </a:defRPr>
                </a:pPr>
                <a:endParaRPr/>
              </a:p>
            </p:txBody>
          </p:sp>
          <p:sp>
            <p:nvSpPr>
              <p:cNvPr id="102" name="Freeform 10"/>
              <p:cNvSpPr/>
              <p:nvPr/>
            </p:nvSpPr>
            <p:spPr>
              <a:xfrm>
                <a:off x="741363" y="738187"/>
                <a:ext cx="204791" cy="136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400" y="15600"/>
                    </a:moveTo>
                    <a:cubicBezTo>
                      <a:pt x="4400" y="15600"/>
                      <a:pt x="4400" y="15600"/>
                      <a:pt x="4400" y="15600"/>
                    </a:cubicBezTo>
                    <a:cubicBezTo>
                      <a:pt x="5600" y="10200"/>
                      <a:pt x="9200" y="6000"/>
                      <a:pt x="13200" y="6000"/>
                    </a:cubicBezTo>
                    <a:cubicBezTo>
                      <a:pt x="15200" y="6000"/>
                      <a:pt x="17200" y="7200"/>
                      <a:pt x="18400" y="9000"/>
                    </a:cubicBezTo>
                    <a:cubicBezTo>
                      <a:pt x="18800" y="9000"/>
                      <a:pt x="18800" y="9000"/>
                      <a:pt x="18800" y="9000"/>
                    </a:cubicBezTo>
                    <a:cubicBezTo>
                      <a:pt x="21600" y="4800"/>
                      <a:pt x="21600" y="4800"/>
                      <a:pt x="21600" y="4800"/>
                    </a:cubicBezTo>
                    <a:cubicBezTo>
                      <a:pt x="21600" y="4800"/>
                      <a:pt x="21600" y="4800"/>
                      <a:pt x="21600" y="4200"/>
                    </a:cubicBezTo>
                    <a:cubicBezTo>
                      <a:pt x="19200" y="1800"/>
                      <a:pt x="16400" y="0"/>
                      <a:pt x="13200" y="0"/>
                    </a:cubicBezTo>
                    <a:cubicBezTo>
                      <a:pt x="6000" y="0"/>
                      <a:pt x="0" y="8400"/>
                      <a:pt x="0" y="19200"/>
                    </a:cubicBezTo>
                    <a:cubicBezTo>
                      <a:pt x="0" y="19800"/>
                      <a:pt x="0" y="21000"/>
                      <a:pt x="0" y="21600"/>
                    </a:cubicBezTo>
                    <a:cubicBezTo>
                      <a:pt x="0" y="21600"/>
                      <a:pt x="400" y="21600"/>
                      <a:pt x="800" y="21600"/>
                    </a:cubicBezTo>
                    <a:lnTo>
                      <a:pt x="4400" y="15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Arial" panose="020B0604020202090204"/>
                    <a:ea typeface="Arial" panose="020B0604020202090204"/>
                    <a:cs typeface="Arial" panose="020B0604020202090204"/>
                    <a:sym typeface="Arial" panose="020B0604020202090204"/>
                  </a:defRPr>
                </a:pPr>
                <a:endParaRPr/>
              </a:p>
            </p:txBody>
          </p:sp>
          <p:sp>
            <p:nvSpPr>
              <p:cNvPr id="103" name="Freeform 11"/>
              <p:cNvSpPr/>
              <p:nvPr/>
            </p:nvSpPr>
            <p:spPr>
              <a:xfrm>
                <a:off x="844550" y="738187"/>
                <a:ext cx="161927" cy="1698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02" y="20640"/>
                    </a:moveTo>
                    <a:cubicBezTo>
                      <a:pt x="6530" y="21600"/>
                      <a:pt x="6530" y="21600"/>
                      <a:pt x="6530" y="21600"/>
                    </a:cubicBezTo>
                    <a:cubicBezTo>
                      <a:pt x="6530" y="21600"/>
                      <a:pt x="7033" y="21600"/>
                      <a:pt x="7033" y="21600"/>
                    </a:cubicBezTo>
                    <a:cubicBezTo>
                      <a:pt x="21600" y="7680"/>
                      <a:pt x="21600" y="7680"/>
                      <a:pt x="21600" y="7680"/>
                    </a:cubicBezTo>
                    <a:cubicBezTo>
                      <a:pt x="21600" y="7200"/>
                      <a:pt x="21600" y="7200"/>
                      <a:pt x="21600" y="7200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21600" y="0"/>
                      <a:pt x="21098" y="0"/>
                      <a:pt x="21098" y="0"/>
                    </a:cubicBezTo>
                    <a:cubicBezTo>
                      <a:pt x="0" y="20160"/>
                      <a:pt x="0" y="20160"/>
                      <a:pt x="0" y="20160"/>
                    </a:cubicBezTo>
                    <a:cubicBezTo>
                      <a:pt x="0" y="20160"/>
                      <a:pt x="0" y="20640"/>
                      <a:pt x="502" y="2064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Arial" panose="020B0604020202090204"/>
                    <a:ea typeface="Arial" panose="020B0604020202090204"/>
                    <a:cs typeface="Arial" panose="020B0604020202090204"/>
                    <a:sym typeface="Arial" panose="020B0604020202090204"/>
                  </a:defRPr>
                </a:pPr>
                <a:endParaRPr/>
              </a:p>
            </p:txBody>
          </p:sp>
          <p:sp>
            <p:nvSpPr>
              <p:cNvPr id="104" name="Freeform 12"/>
              <p:cNvSpPr/>
              <p:nvPr/>
            </p:nvSpPr>
            <p:spPr>
              <a:xfrm>
                <a:off x="722313" y="814387"/>
                <a:ext cx="163516" cy="1677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33" extrusionOk="0">
                    <a:moveTo>
                      <a:pt x="21600" y="960"/>
                    </a:moveTo>
                    <a:cubicBezTo>
                      <a:pt x="15070" y="0"/>
                      <a:pt x="15070" y="0"/>
                      <a:pt x="15070" y="0"/>
                    </a:cubicBezTo>
                    <a:cubicBezTo>
                      <a:pt x="15070" y="0"/>
                      <a:pt x="15070" y="0"/>
                      <a:pt x="15070" y="0"/>
                    </a:cubicBezTo>
                    <a:cubicBezTo>
                      <a:pt x="502" y="13920"/>
                      <a:pt x="502" y="13920"/>
                      <a:pt x="502" y="13920"/>
                    </a:cubicBezTo>
                    <a:cubicBezTo>
                      <a:pt x="0" y="13920"/>
                      <a:pt x="0" y="13920"/>
                      <a:pt x="0" y="13920"/>
                    </a:cubicBezTo>
                    <a:cubicBezTo>
                      <a:pt x="0" y="21120"/>
                      <a:pt x="0" y="21120"/>
                      <a:pt x="0" y="21120"/>
                    </a:cubicBezTo>
                    <a:cubicBezTo>
                      <a:pt x="0" y="21120"/>
                      <a:pt x="502" y="21600"/>
                      <a:pt x="502" y="21120"/>
                    </a:cubicBezTo>
                    <a:cubicBezTo>
                      <a:pt x="21600" y="1440"/>
                      <a:pt x="21600" y="1440"/>
                      <a:pt x="21600" y="1440"/>
                    </a:cubicBezTo>
                    <a:cubicBezTo>
                      <a:pt x="21600" y="960"/>
                      <a:pt x="21600" y="960"/>
                      <a:pt x="21600" y="96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Arial" panose="020B0604020202090204"/>
                    <a:ea typeface="Arial" panose="020B0604020202090204"/>
                    <a:cs typeface="Arial" panose="020B0604020202090204"/>
                    <a:sym typeface="Arial" panose="020B0604020202090204"/>
                  </a:defRPr>
                </a:pPr>
                <a:endParaRPr/>
              </a:p>
            </p:txBody>
          </p:sp>
        </p:grpSp>
      </p:grpSp>
      <p:sp>
        <p:nvSpPr>
          <p:cNvPr id="107" name="矩形 3"/>
          <p:cNvSpPr txBox="1"/>
          <p:nvPr/>
        </p:nvSpPr>
        <p:spPr>
          <a:xfrm>
            <a:off x="6096000" y="2373824"/>
            <a:ext cx="5117802" cy="1209039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r">
              <a:lnSpc>
                <a:spcPct val="150000"/>
              </a:lnSpc>
              <a:spcBef>
                <a:spcPts val="1000"/>
              </a:spcBef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高质量数据沉淀，卓越大数据分析能力，智能识别匹配，海量用户标签，追踪市场趋势，精准营销预测，量身定制化服务，实现高效精细化运营</a:t>
            </a:r>
          </a:p>
        </p:txBody>
      </p:sp>
      <p:sp>
        <p:nvSpPr>
          <p:cNvPr id="10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广告版块分隔页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图片 6" descr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3736" y="6315978"/>
            <a:ext cx="2030066" cy="3938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6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8200" y="1116368"/>
            <a:ext cx="7839973" cy="125144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17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8202" y="2380475"/>
            <a:ext cx="5993921" cy="110649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SzTx/>
              <a:buFontTx/>
              <a:buNone/>
              <a:defRPr sz="16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indent="0">
              <a:lnSpc>
                <a:spcPct val="150000"/>
              </a:lnSpc>
              <a:buSzTx/>
              <a:buFontTx/>
              <a:buNone/>
              <a:defRPr sz="16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indent="0">
              <a:lnSpc>
                <a:spcPct val="150000"/>
              </a:lnSpc>
              <a:buSzTx/>
              <a:buFontTx/>
              <a:buNone/>
              <a:defRPr sz="16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indent="0">
              <a:lnSpc>
                <a:spcPct val="150000"/>
              </a:lnSpc>
              <a:buSzTx/>
              <a:buFontTx/>
              <a:buNone/>
              <a:defRPr sz="16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indent="0">
              <a:lnSpc>
                <a:spcPct val="150000"/>
              </a:lnSpc>
              <a:buSzTx/>
              <a:buFontTx/>
              <a:buNone/>
              <a:defRPr sz="16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grpSp>
        <p:nvGrpSpPr>
          <p:cNvPr id="127" name="组合 2"/>
          <p:cNvGrpSpPr/>
          <p:nvPr/>
        </p:nvGrpSpPr>
        <p:grpSpPr>
          <a:xfrm>
            <a:off x="941716" y="3572161"/>
            <a:ext cx="1722443" cy="2138364"/>
            <a:chOff x="0" y="0"/>
            <a:chExt cx="1722441" cy="2138363"/>
          </a:xfrm>
        </p:grpSpPr>
        <p:sp>
          <p:nvSpPr>
            <p:cNvPr id="118" name="Rectangle 6"/>
            <p:cNvSpPr txBox="1"/>
            <p:nvPr/>
          </p:nvSpPr>
          <p:spPr>
            <a:xfrm>
              <a:off x="156368" y="1760538"/>
              <a:ext cx="14097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t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扫码关注极光广告服务</a:t>
              </a:r>
            </a:p>
          </p:txBody>
        </p:sp>
        <p:sp>
          <p:nvSpPr>
            <p:cNvPr id="119" name="Rectangle 7"/>
            <p:cNvSpPr txBox="1"/>
            <p:nvPr/>
          </p:nvSpPr>
          <p:spPr>
            <a:xfrm>
              <a:off x="506413" y="1935163"/>
              <a:ext cx="7112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t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微信公众号</a:t>
              </a:r>
            </a:p>
          </p:txBody>
        </p:sp>
        <p:grpSp>
          <p:nvGrpSpPr>
            <p:cNvPr id="126" name="组合 3"/>
            <p:cNvGrpSpPr/>
            <p:nvPr/>
          </p:nvGrpSpPr>
          <p:grpSpPr>
            <a:xfrm>
              <a:off x="-1" y="0"/>
              <a:ext cx="1722443" cy="1717676"/>
              <a:chOff x="0" y="0"/>
              <a:chExt cx="1722441" cy="1717675"/>
            </a:xfrm>
          </p:grpSpPr>
          <p:pic>
            <p:nvPicPr>
              <p:cNvPr id="120" name="Picture 5" descr="Picture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" y="0"/>
                <a:ext cx="1722443" cy="1717676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sp>
            <p:nvSpPr>
              <p:cNvPr id="121" name="Freeform 8"/>
              <p:cNvSpPr/>
              <p:nvPr/>
            </p:nvSpPr>
            <p:spPr>
              <a:xfrm>
                <a:off x="681038" y="674687"/>
                <a:ext cx="369891" cy="3730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98" y="21600"/>
                    </a:moveTo>
                    <a:cubicBezTo>
                      <a:pt x="1102" y="21600"/>
                      <a:pt x="1102" y="21600"/>
                      <a:pt x="1102" y="21600"/>
                    </a:cubicBezTo>
                    <a:cubicBezTo>
                      <a:pt x="441" y="21600"/>
                      <a:pt x="0" y="21164"/>
                      <a:pt x="0" y="20509"/>
                    </a:cubicBezTo>
                    <a:cubicBezTo>
                      <a:pt x="0" y="1091"/>
                      <a:pt x="0" y="1091"/>
                      <a:pt x="0" y="1091"/>
                    </a:cubicBezTo>
                    <a:cubicBezTo>
                      <a:pt x="0" y="655"/>
                      <a:pt x="441" y="0"/>
                      <a:pt x="1102" y="0"/>
                    </a:cubicBezTo>
                    <a:cubicBezTo>
                      <a:pt x="20498" y="0"/>
                      <a:pt x="20498" y="0"/>
                      <a:pt x="20498" y="0"/>
                    </a:cubicBezTo>
                    <a:cubicBezTo>
                      <a:pt x="21159" y="0"/>
                      <a:pt x="21600" y="655"/>
                      <a:pt x="21600" y="1091"/>
                    </a:cubicBezTo>
                    <a:cubicBezTo>
                      <a:pt x="21600" y="20509"/>
                      <a:pt x="21600" y="20509"/>
                      <a:pt x="21600" y="20509"/>
                    </a:cubicBezTo>
                    <a:cubicBezTo>
                      <a:pt x="21600" y="21164"/>
                      <a:pt x="21159" y="21600"/>
                      <a:pt x="20498" y="21600"/>
                    </a:cubicBezTo>
                    <a:close/>
                  </a:path>
                </a:pathLst>
              </a:custGeom>
              <a:solidFill>
                <a:srgbClr val="F8B62D"/>
              </a:solidFill>
              <a:ln w="14288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Arial" panose="020B0604020202090204"/>
                    <a:ea typeface="Arial" panose="020B0604020202090204"/>
                    <a:cs typeface="Arial" panose="020B0604020202090204"/>
                    <a:sym typeface="Arial" panose="020B0604020202090204"/>
                  </a:defRPr>
                </a:pPr>
                <a:endParaRPr/>
              </a:p>
            </p:txBody>
          </p:sp>
          <p:sp>
            <p:nvSpPr>
              <p:cNvPr id="122" name="Freeform 9"/>
              <p:cNvSpPr/>
              <p:nvPr/>
            </p:nvSpPr>
            <p:spPr>
              <a:xfrm>
                <a:off x="785813" y="846650"/>
                <a:ext cx="200028" cy="1376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276" extrusionOk="0">
                    <a:moveTo>
                      <a:pt x="17525" y="5514"/>
                    </a:moveTo>
                    <a:cubicBezTo>
                      <a:pt x="17117" y="5514"/>
                      <a:pt x="17117" y="6098"/>
                      <a:pt x="17117" y="6098"/>
                    </a:cubicBezTo>
                    <a:cubicBezTo>
                      <a:pt x="16302" y="11352"/>
                      <a:pt x="12634" y="15438"/>
                      <a:pt x="8558" y="15438"/>
                    </a:cubicBezTo>
                    <a:cubicBezTo>
                      <a:pt x="6521" y="15438"/>
                      <a:pt x="4483" y="14271"/>
                      <a:pt x="2853" y="12519"/>
                    </a:cubicBezTo>
                    <a:cubicBezTo>
                      <a:pt x="2853" y="12519"/>
                      <a:pt x="2853" y="12519"/>
                      <a:pt x="2445" y="12519"/>
                    </a:cubicBezTo>
                    <a:cubicBezTo>
                      <a:pt x="0" y="16022"/>
                      <a:pt x="0" y="16022"/>
                      <a:pt x="0" y="16022"/>
                    </a:cubicBezTo>
                    <a:cubicBezTo>
                      <a:pt x="0" y="16606"/>
                      <a:pt x="0" y="16606"/>
                      <a:pt x="0" y="16606"/>
                    </a:cubicBezTo>
                    <a:cubicBezTo>
                      <a:pt x="2445" y="19525"/>
                      <a:pt x="5298" y="21276"/>
                      <a:pt x="8558" y="21276"/>
                    </a:cubicBezTo>
                    <a:cubicBezTo>
                      <a:pt x="15894" y="21276"/>
                      <a:pt x="21600" y="13103"/>
                      <a:pt x="21600" y="2595"/>
                    </a:cubicBezTo>
                    <a:cubicBezTo>
                      <a:pt x="21600" y="1427"/>
                      <a:pt x="21600" y="844"/>
                      <a:pt x="21600" y="260"/>
                    </a:cubicBezTo>
                    <a:cubicBezTo>
                      <a:pt x="21600" y="260"/>
                      <a:pt x="21600" y="-324"/>
                      <a:pt x="21192" y="260"/>
                    </a:cubicBezTo>
                    <a:lnTo>
                      <a:pt x="17525" y="5514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Arial" panose="020B0604020202090204"/>
                    <a:ea typeface="Arial" panose="020B0604020202090204"/>
                    <a:cs typeface="Arial" panose="020B0604020202090204"/>
                    <a:sym typeface="Arial" panose="020B0604020202090204"/>
                  </a:defRPr>
                </a:pPr>
                <a:endParaRPr/>
              </a:p>
            </p:txBody>
          </p:sp>
          <p:sp>
            <p:nvSpPr>
              <p:cNvPr id="123" name="Freeform 10"/>
              <p:cNvSpPr/>
              <p:nvPr/>
            </p:nvSpPr>
            <p:spPr>
              <a:xfrm>
                <a:off x="744538" y="738187"/>
                <a:ext cx="200028" cy="1397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075" y="15762"/>
                    </a:moveTo>
                    <a:cubicBezTo>
                      <a:pt x="4483" y="15762"/>
                      <a:pt x="4483" y="15762"/>
                      <a:pt x="4483" y="15762"/>
                    </a:cubicBezTo>
                    <a:cubicBezTo>
                      <a:pt x="5298" y="9924"/>
                      <a:pt x="8966" y="5838"/>
                      <a:pt x="13042" y="5838"/>
                    </a:cubicBezTo>
                    <a:cubicBezTo>
                      <a:pt x="15079" y="5838"/>
                      <a:pt x="17117" y="7005"/>
                      <a:pt x="18747" y="8757"/>
                    </a:cubicBezTo>
                    <a:cubicBezTo>
                      <a:pt x="18747" y="8757"/>
                      <a:pt x="18747" y="8757"/>
                      <a:pt x="19155" y="8757"/>
                    </a:cubicBezTo>
                    <a:cubicBezTo>
                      <a:pt x="21600" y="5254"/>
                      <a:pt x="21600" y="5254"/>
                      <a:pt x="21600" y="5254"/>
                    </a:cubicBezTo>
                    <a:cubicBezTo>
                      <a:pt x="21600" y="4670"/>
                      <a:pt x="21600" y="4670"/>
                      <a:pt x="21600" y="4670"/>
                    </a:cubicBezTo>
                    <a:cubicBezTo>
                      <a:pt x="19155" y="1751"/>
                      <a:pt x="16302" y="0"/>
                      <a:pt x="13042" y="0"/>
                    </a:cubicBezTo>
                    <a:cubicBezTo>
                      <a:pt x="5706" y="0"/>
                      <a:pt x="0" y="8757"/>
                      <a:pt x="0" y="19265"/>
                    </a:cubicBezTo>
                    <a:cubicBezTo>
                      <a:pt x="0" y="19849"/>
                      <a:pt x="0" y="20432"/>
                      <a:pt x="0" y="21016"/>
                    </a:cubicBezTo>
                    <a:cubicBezTo>
                      <a:pt x="0" y="21600"/>
                      <a:pt x="0" y="21600"/>
                      <a:pt x="408" y="21600"/>
                    </a:cubicBezTo>
                    <a:lnTo>
                      <a:pt x="4075" y="15762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Arial" panose="020B0604020202090204"/>
                    <a:ea typeface="Arial" panose="020B0604020202090204"/>
                    <a:cs typeface="Arial" panose="020B0604020202090204"/>
                    <a:sym typeface="Arial" panose="020B0604020202090204"/>
                  </a:defRPr>
                </a:pPr>
                <a:endParaRPr/>
              </a:p>
            </p:txBody>
          </p:sp>
          <p:sp>
            <p:nvSpPr>
              <p:cNvPr id="124" name="Freeform 11"/>
              <p:cNvSpPr/>
              <p:nvPr/>
            </p:nvSpPr>
            <p:spPr>
              <a:xfrm>
                <a:off x="845055" y="738187"/>
                <a:ext cx="159836" cy="1698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1" h="21600" extrusionOk="0">
                    <a:moveTo>
                      <a:pt x="223" y="20640"/>
                    </a:moveTo>
                    <a:cubicBezTo>
                      <a:pt x="6754" y="21600"/>
                      <a:pt x="6754" y="21600"/>
                      <a:pt x="6754" y="21600"/>
                    </a:cubicBezTo>
                    <a:cubicBezTo>
                      <a:pt x="6754" y="21600"/>
                      <a:pt x="6754" y="21600"/>
                      <a:pt x="6754" y="21600"/>
                    </a:cubicBezTo>
                    <a:cubicBezTo>
                      <a:pt x="21321" y="7680"/>
                      <a:pt x="21321" y="7680"/>
                      <a:pt x="21321" y="7680"/>
                    </a:cubicBezTo>
                    <a:cubicBezTo>
                      <a:pt x="21321" y="7680"/>
                      <a:pt x="21321" y="7680"/>
                      <a:pt x="21321" y="7680"/>
                    </a:cubicBezTo>
                    <a:cubicBezTo>
                      <a:pt x="21321" y="480"/>
                      <a:pt x="21321" y="480"/>
                      <a:pt x="21321" y="480"/>
                    </a:cubicBezTo>
                    <a:cubicBezTo>
                      <a:pt x="21321" y="0"/>
                      <a:pt x="21321" y="0"/>
                      <a:pt x="20819" y="0"/>
                    </a:cubicBezTo>
                    <a:cubicBezTo>
                      <a:pt x="223" y="20160"/>
                      <a:pt x="223" y="20160"/>
                      <a:pt x="223" y="20160"/>
                    </a:cubicBezTo>
                    <a:cubicBezTo>
                      <a:pt x="-279" y="20160"/>
                      <a:pt x="223" y="20640"/>
                      <a:pt x="223" y="2064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Arial" panose="020B0604020202090204"/>
                    <a:ea typeface="Arial" panose="020B0604020202090204"/>
                    <a:cs typeface="Arial" panose="020B0604020202090204"/>
                    <a:sym typeface="Arial" panose="020B0604020202090204"/>
                  </a:defRPr>
                </a:pPr>
                <a:endParaRPr/>
              </a:p>
            </p:txBody>
          </p:sp>
          <p:sp>
            <p:nvSpPr>
              <p:cNvPr id="125" name="Freeform 12"/>
              <p:cNvSpPr/>
              <p:nvPr/>
            </p:nvSpPr>
            <p:spPr>
              <a:xfrm>
                <a:off x="725488" y="814387"/>
                <a:ext cx="162568" cy="1698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extrusionOk="0">
                    <a:moveTo>
                      <a:pt x="21098" y="960"/>
                    </a:moveTo>
                    <a:cubicBezTo>
                      <a:pt x="15070" y="0"/>
                      <a:pt x="15070" y="0"/>
                      <a:pt x="15070" y="0"/>
                    </a:cubicBezTo>
                    <a:cubicBezTo>
                      <a:pt x="14567" y="0"/>
                      <a:pt x="14567" y="0"/>
                      <a:pt x="14567" y="0"/>
                    </a:cubicBezTo>
                    <a:cubicBezTo>
                      <a:pt x="0" y="13920"/>
                      <a:pt x="0" y="13920"/>
                      <a:pt x="0" y="13920"/>
                    </a:cubicBezTo>
                    <a:cubicBezTo>
                      <a:pt x="0" y="13920"/>
                      <a:pt x="0" y="14400"/>
                      <a:pt x="0" y="14400"/>
                    </a:cubicBezTo>
                    <a:cubicBezTo>
                      <a:pt x="0" y="21120"/>
                      <a:pt x="0" y="21120"/>
                      <a:pt x="0" y="21120"/>
                    </a:cubicBezTo>
                    <a:cubicBezTo>
                      <a:pt x="0" y="21600"/>
                      <a:pt x="0" y="21600"/>
                      <a:pt x="502" y="21600"/>
                    </a:cubicBezTo>
                    <a:cubicBezTo>
                      <a:pt x="21098" y="1440"/>
                      <a:pt x="21098" y="1440"/>
                      <a:pt x="21098" y="1440"/>
                    </a:cubicBezTo>
                    <a:cubicBezTo>
                      <a:pt x="21600" y="1440"/>
                      <a:pt x="21600" y="960"/>
                      <a:pt x="21098" y="96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Arial" panose="020B0604020202090204"/>
                    <a:ea typeface="Arial" panose="020B0604020202090204"/>
                    <a:cs typeface="Arial" panose="020B0604020202090204"/>
                    <a:sym typeface="Arial" panose="020B0604020202090204"/>
                  </a:defRPr>
                </a:pPr>
                <a:endParaRPr/>
              </a:p>
            </p:txBody>
          </p:sp>
        </p:grpSp>
      </p:grpSp>
      <p:sp>
        <p:nvSpPr>
          <p:cNvPr id="12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数据版块分隔页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图片 6" descr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3736" y="6315978"/>
            <a:ext cx="2030066" cy="3938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6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8200" y="1116368"/>
            <a:ext cx="7839973" cy="125144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37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8200" y="2380475"/>
            <a:ext cx="6753044" cy="110649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SzTx/>
              <a:buFontTx/>
              <a:buNone/>
              <a:defRPr sz="16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indent="0">
              <a:lnSpc>
                <a:spcPct val="150000"/>
              </a:lnSpc>
              <a:buSzTx/>
              <a:buFontTx/>
              <a:buNone/>
              <a:defRPr sz="16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indent="0">
              <a:lnSpc>
                <a:spcPct val="150000"/>
              </a:lnSpc>
              <a:buSzTx/>
              <a:buFontTx/>
              <a:buNone/>
              <a:defRPr sz="16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indent="0">
              <a:lnSpc>
                <a:spcPct val="150000"/>
              </a:lnSpc>
              <a:buSzTx/>
              <a:buFontTx/>
              <a:buNone/>
              <a:defRPr sz="16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indent="0">
              <a:lnSpc>
                <a:spcPct val="150000"/>
              </a:lnSpc>
              <a:buSzTx/>
              <a:buFontTx/>
              <a:buNone/>
              <a:defRPr sz="16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8" name="Rectangle 6"/>
          <p:cNvSpPr txBox="1"/>
          <p:nvPr/>
        </p:nvSpPr>
        <p:spPr>
          <a:xfrm>
            <a:off x="1098084" y="5332698"/>
            <a:ext cx="1409701" cy="2032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ctr">
              <a:defRPr sz="11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扫码关注极光数据服务</a:t>
            </a:r>
          </a:p>
        </p:txBody>
      </p:sp>
      <p:sp>
        <p:nvSpPr>
          <p:cNvPr id="139" name="Rectangle 7"/>
          <p:cNvSpPr txBox="1"/>
          <p:nvPr/>
        </p:nvSpPr>
        <p:spPr>
          <a:xfrm>
            <a:off x="1448130" y="5507323"/>
            <a:ext cx="711201" cy="2032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ctr">
              <a:defRPr sz="11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微信公众号</a:t>
            </a:r>
          </a:p>
        </p:txBody>
      </p:sp>
      <p:grpSp>
        <p:nvGrpSpPr>
          <p:cNvPr id="146" name="组合 3"/>
          <p:cNvGrpSpPr/>
          <p:nvPr/>
        </p:nvGrpSpPr>
        <p:grpSpPr>
          <a:xfrm>
            <a:off x="941717" y="3575336"/>
            <a:ext cx="1722441" cy="1717676"/>
            <a:chOff x="0" y="0"/>
            <a:chExt cx="1722440" cy="1717675"/>
          </a:xfrm>
        </p:grpSpPr>
        <p:pic>
          <p:nvPicPr>
            <p:cNvPr id="140" name="Picture 5" descr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722441" cy="171767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141" name="Freeform 8"/>
            <p:cNvSpPr/>
            <p:nvPr/>
          </p:nvSpPr>
          <p:spPr>
            <a:xfrm>
              <a:off x="677863" y="674687"/>
              <a:ext cx="373065" cy="373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09" y="21600"/>
                  </a:moveTo>
                  <a:cubicBezTo>
                    <a:pt x="1309" y="21600"/>
                    <a:pt x="1309" y="21600"/>
                    <a:pt x="1309" y="21600"/>
                  </a:cubicBezTo>
                  <a:cubicBezTo>
                    <a:pt x="655" y="21600"/>
                    <a:pt x="0" y="20945"/>
                    <a:pt x="0" y="20291"/>
                  </a:cubicBezTo>
                  <a:cubicBezTo>
                    <a:pt x="0" y="1091"/>
                    <a:pt x="0" y="1091"/>
                    <a:pt x="0" y="1091"/>
                  </a:cubicBezTo>
                  <a:cubicBezTo>
                    <a:pt x="0" y="436"/>
                    <a:pt x="655" y="0"/>
                    <a:pt x="1309" y="0"/>
                  </a:cubicBezTo>
                  <a:cubicBezTo>
                    <a:pt x="20509" y="0"/>
                    <a:pt x="20509" y="0"/>
                    <a:pt x="20509" y="0"/>
                  </a:cubicBezTo>
                  <a:cubicBezTo>
                    <a:pt x="21164" y="0"/>
                    <a:pt x="21600" y="436"/>
                    <a:pt x="21600" y="1091"/>
                  </a:cubicBezTo>
                  <a:cubicBezTo>
                    <a:pt x="21600" y="20291"/>
                    <a:pt x="21600" y="20291"/>
                    <a:pt x="21600" y="20291"/>
                  </a:cubicBezTo>
                  <a:cubicBezTo>
                    <a:pt x="21600" y="20945"/>
                    <a:pt x="21164" y="21600"/>
                    <a:pt x="20509" y="21600"/>
                  </a:cubicBezTo>
                  <a:close/>
                </a:path>
              </a:pathLst>
            </a:custGeom>
            <a:solidFill>
              <a:srgbClr val="56B879"/>
            </a:solidFill>
            <a:ln w="15875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pPr>
              <a:endParaRPr/>
            </a:p>
          </p:txBody>
        </p:sp>
        <p:sp>
          <p:nvSpPr>
            <p:cNvPr id="142" name="Freeform 9"/>
            <p:cNvSpPr/>
            <p:nvPr/>
          </p:nvSpPr>
          <p:spPr>
            <a:xfrm>
              <a:off x="785165" y="844550"/>
              <a:ext cx="202262" cy="139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600" extrusionOk="0">
                  <a:moveTo>
                    <a:pt x="17100" y="5838"/>
                  </a:moveTo>
                  <a:cubicBezTo>
                    <a:pt x="17100" y="5838"/>
                    <a:pt x="17100" y="5838"/>
                    <a:pt x="17100" y="5838"/>
                  </a:cubicBezTo>
                  <a:cubicBezTo>
                    <a:pt x="15900" y="11676"/>
                    <a:pt x="12700" y="15178"/>
                    <a:pt x="8700" y="15178"/>
                  </a:cubicBezTo>
                  <a:cubicBezTo>
                    <a:pt x="6700" y="15178"/>
                    <a:pt x="4700" y="14595"/>
                    <a:pt x="3100" y="12843"/>
                  </a:cubicBezTo>
                  <a:cubicBezTo>
                    <a:pt x="3100" y="12259"/>
                    <a:pt x="2700" y="12259"/>
                    <a:pt x="2700" y="12843"/>
                  </a:cubicBezTo>
                  <a:cubicBezTo>
                    <a:pt x="300" y="16346"/>
                    <a:pt x="300" y="16346"/>
                    <a:pt x="300" y="16346"/>
                  </a:cubicBezTo>
                  <a:cubicBezTo>
                    <a:pt x="-100" y="16346"/>
                    <a:pt x="-100" y="16930"/>
                    <a:pt x="300" y="16930"/>
                  </a:cubicBezTo>
                  <a:cubicBezTo>
                    <a:pt x="2300" y="19849"/>
                    <a:pt x="5500" y="21600"/>
                    <a:pt x="8700" y="21600"/>
                  </a:cubicBezTo>
                  <a:cubicBezTo>
                    <a:pt x="15900" y="21600"/>
                    <a:pt x="21500" y="12843"/>
                    <a:pt x="21500" y="2335"/>
                  </a:cubicBezTo>
                  <a:cubicBezTo>
                    <a:pt x="21500" y="1751"/>
                    <a:pt x="21500" y="1168"/>
                    <a:pt x="21500" y="584"/>
                  </a:cubicBezTo>
                  <a:cubicBezTo>
                    <a:pt x="21500" y="0"/>
                    <a:pt x="21100" y="0"/>
                    <a:pt x="21100" y="0"/>
                  </a:cubicBezTo>
                  <a:lnTo>
                    <a:pt x="17100" y="58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pPr>
              <a:endParaRPr/>
            </a:p>
          </p:txBody>
        </p:sp>
        <p:sp>
          <p:nvSpPr>
            <p:cNvPr id="143" name="Freeform 10"/>
            <p:cNvSpPr/>
            <p:nvPr/>
          </p:nvSpPr>
          <p:spPr>
            <a:xfrm>
              <a:off x="741363" y="738187"/>
              <a:ext cx="204790" cy="136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00" y="15600"/>
                  </a:moveTo>
                  <a:cubicBezTo>
                    <a:pt x="4400" y="15600"/>
                    <a:pt x="4400" y="15600"/>
                    <a:pt x="4400" y="15600"/>
                  </a:cubicBezTo>
                  <a:cubicBezTo>
                    <a:pt x="5600" y="10200"/>
                    <a:pt x="9200" y="6000"/>
                    <a:pt x="13200" y="6000"/>
                  </a:cubicBezTo>
                  <a:cubicBezTo>
                    <a:pt x="15200" y="6000"/>
                    <a:pt x="17200" y="7200"/>
                    <a:pt x="18400" y="9000"/>
                  </a:cubicBezTo>
                  <a:cubicBezTo>
                    <a:pt x="18800" y="9000"/>
                    <a:pt x="18800" y="9000"/>
                    <a:pt x="18800" y="9000"/>
                  </a:cubicBezTo>
                  <a:cubicBezTo>
                    <a:pt x="21600" y="4800"/>
                    <a:pt x="21600" y="4800"/>
                    <a:pt x="21600" y="4800"/>
                  </a:cubicBezTo>
                  <a:cubicBezTo>
                    <a:pt x="21600" y="4800"/>
                    <a:pt x="21600" y="4800"/>
                    <a:pt x="21600" y="4200"/>
                  </a:cubicBezTo>
                  <a:cubicBezTo>
                    <a:pt x="19200" y="1800"/>
                    <a:pt x="16400" y="0"/>
                    <a:pt x="13200" y="0"/>
                  </a:cubicBezTo>
                  <a:cubicBezTo>
                    <a:pt x="6000" y="0"/>
                    <a:pt x="0" y="8400"/>
                    <a:pt x="0" y="19200"/>
                  </a:cubicBezTo>
                  <a:cubicBezTo>
                    <a:pt x="0" y="19800"/>
                    <a:pt x="0" y="21000"/>
                    <a:pt x="0" y="21600"/>
                  </a:cubicBezTo>
                  <a:cubicBezTo>
                    <a:pt x="0" y="21600"/>
                    <a:pt x="400" y="21600"/>
                    <a:pt x="800" y="21600"/>
                  </a:cubicBezTo>
                  <a:lnTo>
                    <a:pt x="4400" y="15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pPr>
              <a:endParaRPr/>
            </a:p>
          </p:txBody>
        </p:sp>
        <p:sp>
          <p:nvSpPr>
            <p:cNvPr id="144" name="Freeform 11"/>
            <p:cNvSpPr/>
            <p:nvPr/>
          </p:nvSpPr>
          <p:spPr>
            <a:xfrm>
              <a:off x="844550" y="738187"/>
              <a:ext cx="161926" cy="169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2" y="20640"/>
                  </a:moveTo>
                  <a:cubicBezTo>
                    <a:pt x="6530" y="21600"/>
                    <a:pt x="6530" y="21600"/>
                    <a:pt x="6530" y="21600"/>
                  </a:cubicBezTo>
                  <a:cubicBezTo>
                    <a:pt x="6530" y="21600"/>
                    <a:pt x="7033" y="21600"/>
                    <a:pt x="7033" y="21600"/>
                  </a:cubicBezTo>
                  <a:cubicBezTo>
                    <a:pt x="21600" y="7680"/>
                    <a:pt x="21600" y="7680"/>
                    <a:pt x="21600" y="7680"/>
                  </a:cubicBezTo>
                  <a:cubicBezTo>
                    <a:pt x="21600" y="7200"/>
                    <a:pt x="21600" y="7200"/>
                    <a:pt x="21600" y="720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098" y="0"/>
                    <a:pt x="21098" y="0"/>
                  </a:cubicBezTo>
                  <a:cubicBezTo>
                    <a:pt x="0" y="20160"/>
                    <a:pt x="0" y="20160"/>
                    <a:pt x="0" y="20160"/>
                  </a:cubicBezTo>
                  <a:cubicBezTo>
                    <a:pt x="0" y="20160"/>
                    <a:pt x="0" y="20640"/>
                    <a:pt x="502" y="2064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pPr>
              <a:endParaRPr/>
            </a:p>
          </p:txBody>
        </p:sp>
        <p:sp>
          <p:nvSpPr>
            <p:cNvPr id="145" name="Freeform 12"/>
            <p:cNvSpPr/>
            <p:nvPr/>
          </p:nvSpPr>
          <p:spPr>
            <a:xfrm>
              <a:off x="722313" y="814387"/>
              <a:ext cx="163515" cy="167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3" extrusionOk="0">
                  <a:moveTo>
                    <a:pt x="21600" y="960"/>
                  </a:moveTo>
                  <a:cubicBezTo>
                    <a:pt x="15070" y="0"/>
                    <a:pt x="15070" y="0"/>
                    <a:pt x="15070" y="0"/>
                  </a:cubicBezTo>
                  <a:cubicBezTo>
                    <a:pt x="15070" y="0"/>
                    <a:pt x="15070" y="0"/>
                    <a:pt x="15070" y="0"/>
                  </a:cubicBezTo>
                  <a:cubicBezTo>
                    <a:pt x="502" y="13920"/>
                    <a:pt x="502" y="13920"/>
                    <a:pt x="502" y="13920"/>
                  </a:cubicBezTo>
                  <a:cubicBezTo>
                    <a:pt x="0" y="13920"/>
                    <a:pt x="0" y="13920"/>
                    <a:pt x="0" y="13920"/>
                  </a:cubicBezTo>
                  <a:cubicBezTo>
                    <a:pt x="0" y="21120"/>
                    <a:pt x="0" y="21120"/>
                    <a:pt x="0" y="21120"/>
                  </a:cubicBezTo>
                  <a:cubicBezTo>
                    <a:pt x="0" y="21120"/>
                    <a:pt x="502" y="21600"/>
                    <a:pt x="502" y="21120"/>
                  </a:cubicBezTo>
                  <a:cubicBezTo>
                    <a:pt x="21600" y="1440"/>
                    <a:pt x="21600" y="1440"/>
                    <a:pt x="21600" y="1440"/>
                  </a:cubicBezTo>
                  <a:cubicBezTo>
                    <a:pt x="21600" y="960"/>
                    <a:pt x="21600" y="960"/>
                    <a:pt x="21600" y="96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pPr>
              <a:endParaRPr/>
            </a:p>
          </p:txBody>
        </p:sp>
      </p:grpSp>
      <p:sp>
        <p:nvSpPr>
          <p:cNvPr id="14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55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图片 6" descr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736" y="6315978"/>
            <a:ext cx="2030066" cy="3938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jpe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 descr="图片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23736" y="6315978"/>
            <a:ext cx="2030066" cy="3938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523398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147313"/>
            <a:ext cx="10515600" cy="5029652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直接连接符 8"/>
          <p:cNvSpPr/>
          <p:nvPr/>
        </p:nvSpPr>
        <p:spPr>
          <a:xfrm flipV="1">
            <a:off x="937402" y="966156"/>
            <a:ext cx="10317197" cy="3"/>
          </a:xfrm>
          <a:prstGeom prst="line">
            <a:avLst/>
          </a:prstGeom>
          <a:ln w="28575">
            <a:solidFill>
              <a:srgbClr val="4ADABF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959173" y="6406787"/>
            <a:ext cx="273654" cy="264253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ctr">
              <a:defRPr sz="1200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xmlns:p14="http://schemas.microsoft.com/office/powerpoint/2010/main"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0" baseline="0">
          <a:ln>
            <a:noFill/>
          </a:ln>
          <a:solidFill>
            <a:srgbClr val="4ADABF"/>
          </a:solidFill>
          <a:uFillTx/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0" baseline="0">
          <a:ln>
            <a:noFill/>
          </a:ln>
          <a:solidFill>
            <a:srgbClr val="4ADABF"/>
          </a:solidFill>
          <a:uFillTx/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0" baseline="0">
          <a:ln>
            <a:noFill/>
          </a:ln>
          <a:solidFill>
            <a:srgbClr val="4ADABF"/>
          </a:solidFill>
          <a:uFillTx/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0" baseline="0">
          <a:ln>
            <a:noFill/>
          </a:ln>
          <a:solidFill>
            <a:srgbClr val="4ADABF"/>
          </a:solidFill>
          <a:uFillTx/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0" baseline="0">
          <a:ln>
            <a:noFill/>
          </a:ln>
          <a:solidFill>
            <a:srgbClr val="4ADABF"/>
          </a:solidFill>
          <a:uFillTx/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0" baseline="0">
          <a:ln>
            <a:noFill/>
          </a:ln>
          <a:solidFill>
            <a:srgbClr val="4ADABF"/>
          </a:solidFill>
          <a:uFillTx/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0" baseline="0">
          <a:ln>
            <a:noFill/>
          </a:ln>
          <a:solidFill>
            <a:srgbClr val="4ADABF"/>
          </a:solidFill>
          <a:uFillTx/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0" baseline="0">
          <a:ln>
            <a:noFill/>
          </a:ln>
          <a:solidFill>
            <a:srgbClr val="4ADABF"/>
          </a:solidFill>
          <a:uFillTx/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0" baseline="0">
          <a:ln>
            <a:noFill/>
          </a:ln>
          <a:solidFill>
            <a:srgbClr val="4ADABF"/>
          </a:solidFill>
          <a:uFillTx/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微软雅黑 Bold"/>
          <a:ea typeface="微软雅黑 Bold"/>
          <a:cs typeface="微软雅黑 Bold"/>
          <a:sym typeface="微软雅黑 Bold"/>
        </a:defRPr>
      </a:lvl1pPr>
      <a:lvl2pPr marL="731520" marR="0" indent="-27432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微软雅黑 Bold"/>
          <a:ea typeface="微软雅黑 Bold"/>
          <a:cs typeface="微软雅黑 Bold"/>
          <a:sym typeface="微软雅黑 Bold"/>
        </a:defRPr>
      </a:lvl2pPr>
      <a:lvl3pPr marL="12192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微软雅黑 Bold"/>
          <a:ea typeface="微软雅黑 Bold"/>
          <a:cs typeface="微软雅黑 Bold"/>
          <a:sym typeface="微软雅黑 Bold"/>
        </a:defRPr>
      </a:lvl3pPr>
      <a:lvl4pPr marL="1714500" marR="0" indent="-3429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微软雅黑 Bold"/>
          <a:ea typeface="微软雅黑 Bold"/>
          <a:cs typeface="微软雅黑 Bold"/>
          <a:sym typeface="微软雅黑 Bold"/>
        </a:defRPr>
      </a:lvl4pPr>
      <a:lvl5pPr marL="2171700" marR="0" indent="-3429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微软雅黑 Bold"/>
          <a:ea typeface="微软雅黑 Bold"/>
          <a:cs typeface="微软雅黑 Bold"/>
          <a:sym typeface="微软雅黑 Bold"/>
        </a:defRPr>
      </a:lvl5pPr>
      <a:lvl6pPr marL="25908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微软雅黑 Bold"/>
          <a:ea typeface="微软雅黑 Bold"/>
          <a:cs typeface="微软雅黑 Bold"/>
          <a:sym typeface="微软雅黑 Bold"/>
        </a:defRPr>
      </a:lvl6pPr>
      <a:lvl7pPr marL="30480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微软雅黑 Bold"/>
          <a:ea typeface="微软雅黑 Bold"/>
          <a:cs typeface="微软雅黑 Bold"/>
          <a:sym typeface="微软雅黑 Bold"/>
        </a:defRPr>
      </a:lvl7pPr>
      <a:lvl8pPr marL="35052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微软雅黑 Bold"/>
          <a:ea typeface="微软雅黑 Bold"/>
          <a:cs typeface="微软雅黑 Bold"/>
          <a:sym typeface="微软雅黑 Bold"/>
        </a:defRPr>
      </a:lvl8pPr>
      <a:lvl9pPr marL="39624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微软雅黑 Bold"/>
          <a:ea typeface="微软雅黑 Bold"/>
          <a:cs typeface="微软雅黑 Bold"/>
          <a:sym typeface="微软雅黑 Bold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chart" Target="../charts/char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tif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标题 3"/>
          <p:cNvSpPr txBox="1">
            <a:spLocks noGrp="1"/>
          </p:cNvSpPr>
          <p:nvPr>
            <p:ph type="ctrTitle"/>
          </p:nvPr>
        </p:nvSpPr>
        <p:spPr>
          <a:xfrm>
            <a:off x="1270958" y="1827878"/>
            <a:ext cx="9650084" cy="1375567"/>
          </a:xfrm>
          <a:prstGeom prst="rect">
            <a:avLst/>
          </a:prstGeom>
        </p:spPr>
        <p:txBody>
          <a:bodyPr/>
          <a:lstStyle/>
          <a:p>
            <a:pPr defTabSz="612140">
              <a:defRPr sz="3955" b="0">
                <a:latin typeface="微软雅黑 Bold"/>
                <a:ea typeface="微软雅黑 Bold"/>
                <a:cs typeface="微软雅黑 Bold"/>
                <a:sym typeface="微软雅黑 Bold"/>
              </a:defRPr>
            </a:pPr>
            <a:r>
              <a:rPr sz="4825"/>
              <a:t>从协议看内功</a:t>
            </a:r>
            <a:br>
              <a:rPr sz="4825"/>
            </a:br>
            <a:r>
              <a:rPr sz="2880"/>
              <a:t>——QUIC协议初探</a:t>
            </a:r>
          </a:p>
        </p:txBody>
      </p:sp>
      <p:sp>
        <p:nvSpPr>
          <p:cNvPr id="174" name="日期占位符 7"/>
          <p:cNvSpPr txBox="1"/>
          <p:nvPr/>
        </p:nvSpPr>
        <p:spPr>
          <a:xfrm>
            <a:off x="4724400" y="3994094"/>
            <a:ext cx="2743200" cy="313391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lstStyle/>
          <a:p>
            <a:pPr algn="ctr">
              <a:defRPr sz="1600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2019/4/20</a:t>
            </a:r>
          </a:p>
        </p:txBody>
      </p:sp>
      <p:sp>
        <p:nvSpPr>
          <p:cNvPr id="175" name="文本占位符 5"/>
          <p:cNvSpPr txBox="1">
            <a:spLocks noGrp="1"/>
          </p:cNvSpPr>
          <p:nvPr>
            <p:ph type="subTitle" sz="quarter" idx="1"/>
          </p:nvPr>
        </p:nvSpPr>
        <p:spPr>
          <a:xfrm>
            <a:off x="4367741" y="3402786"/>
            <a:ext cx="3456519" cy="525682"/>
          </a:xfrm>
          <a:prstGeom prst="rect">
            <a:avLst/>
          </a:prstGeom>
        </p:spPr>
        <p:txBody>
          <a:bodyPr/>
          <a:lstStyle/>
          <a:p>
            <a:pPr defTabSz="612140">
              <a:spcBef>
                <a:spcPts val="600"/>
              </a:spcBef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极光开发者服务事业线   王可为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页脚占位符 3"/>
          <p:cNvSpPr txBox="1"/>
          <p:nvPr/>
        </p:nvSpPr>
        <p:spPr>
          <a:xfrm>
            <a:off x="838200" y="6406785"/>
            <a:ext cx="4114800" cy="264253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0808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r>
              <a:t>© JIGUANG. Confidential. All Rights Reserved. </a:t>
            </a:r>
          </a:p>
        </p:txBody>
      </p:sp>
      <p:sp>
        <p:nvSpPr>
          <p:cNvPr id="345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719" tIns="45719" rIns="45719" bIns="45719"/>
          <a:lstStyle>
            <a:lvl1pPr defTabSz="713105">
              <a:defRPr sz="2495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QUIC的优势1：更低延时</a:t>
            </a:r>
          </a:p>
        </p:txBody>
      </p:sp>
      <p:sp>
        <p:nvSpPr>
          <p:cNvPr id="346" name="灯片编号占位符 4"/>
          <p:cNvSpPr txBox="1">
            <a:spLocks noGrp="1"/>
          </p:cNvSpPr>
          <p:nvPr>
            <p:ph type="sldNum" sz="quarter" idx="4294967295"/>
          </p:nvPr>
        </p:nvSpPr>
        <p:spPr>
          <a:xfrm>
            <a:off x="5959173" y="6406787"/>
            <a:ext cx="273654" cy="26425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347" name="线条"/>
          <p:cNvSpPr/>
          <p:nvPr/>
        </p:nvSpPr>
        <p:spPr>
          <a:xfrm flipV="1">
            <a:off x="1476938" y="2345867"/>
            <a:ext cx="1" cy="3450249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48" name="线条"/>
          <p:cNvSpPr/>
          <p:nvPr/>
        </p:nvSpPr>
        <p:spPr>
          <a:xfrm flipV="1">
            <a:off x="3812225" y="2345867"/>
            <a:ext cx="1" cy="3450249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363" name="组合 39"/>
          <p:cNvGrpSpPr/>
          <p:nvPr/>
        </p:nvGrpSpPr>
        <p:grpSpPr>
          <a:xfrm>
            <a:off x="3524404" y="1451300"/>
            <a:ext cx="575642" cy="433042"/>
            <a:chOff x="0" y="0"/>
            <a:chExt cx="575641" cy="433041"/>
          </a:xfrm>
        </p:grpSpPr>
        <p:grpSp>
          <p:nvGrpSpPr>
            <p:cNvPr id="355" name="成组"/>
            <p:cNvGrpSpPr/>
            <p:nvPr/>
          </p:nvGrpSpPr>
          <p:grpSpPr>
            <a:xfrm>
              <a:off x="0" y="230485"/>
              <a:ext cx="575641" cy="202557"/>
              <a:chOff x="0" y="0"/>
              <a:chExt cx="575640" cy="202555"/>
            </a:xfrm>
          </p:grpSpPr>
          <p:sp>
            <p:nvSpPr>
              <p:cNvPr id="349" name="矩形"/>
              <p:cNvSpPr/>
              <p:nvPr/>
            </p:nvSpPr>
            <p:spPr>
              <a:xfrm rot="16200000">
                <a:off x="186542" y="-186543"/>
                <a:ext cx="202556" cy="575641"/>
              </a:xfrm>
              <a:prstGeom prst="rect">
                <a:avLst/>
              </a:prstGeom>
              <a:solidFill>
                <a:srgbClr val="111111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400">
                    <a:latin typeface="Microsoft YaHei"/>
                    <a:ea typeface="Microsoft YaHei"/>
                    <a:cs typeface="Microsoft YaHei"/>
                    <a:sym typeface="Microsoft YaHei"/>
                  </a:defRPr>
                </a:pPr>
                <a:endParaRPr/>
              </a:p>
            </p:txBody>
          </p:sp>
          <p:sp>
            <p:nvSpPr>
              <p:cNvPr id="350" name="矩形"/>
              <p:cNvSpPr/>
              <p:nvPr/>
            </p:nvSpPr>
            <p:spPr>
              <a:xfrm rot="16200000">
                <a:off x="142568" y="-59183"/>
                <a:ext cx="138156" cy="320922"/>
              </a:xfrm>
              <a:prstGeom prst="rect">
                <a:avLst/>
              </a:prstGeom>
              <a:solidFill>
                <a:srgbClr val="111111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400">
                    <a:latin typeface="Microsoft YaHei"/>
                    <a:ea typeface="Microsoft YaHei"/>
                    <a:cs typeface="Microsoft YaHei"/>
                    <a:sym typeface="Microsoft YaHei"/>
                  </a:defRPr>
                </a:pPr>
                <a:endParaRPr/>
              </a:p>
            </p:txBody>
          </p:sp>
          <p:sp>
            <p:nvSpPr>
              <p:cNvPr id="351" name="线条"/>
              <p:cNvSpPr/>
              <p:nvPr/>
            </p:nvSpPr>
            <p:spPr>
              <a:xfrm flipV="1">
                <a:off x="90393" y="57207"/>
                <a:ext cx="2" cy="88142"/>
              </a:xfrm>
              <a:prstGeom prst="line">
                <a:avLst/>
              </a:prstGeom>
              <a:solidFill>
                <a:srgbClr val="111111"/>
              </a:solidFill>
              <a:ln w="254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52" name="线条"/>
              <p:cNvSpPr/>
              <p:nvPr/>
            </p:nvSpPr>
            <p:spPr>
              <a:xfrm flipV="1">
                <a:off x="130456" y="56887"/>
                <a:ext cx="2" cy="88143"/>
              </a:xfrm>
              <a:prstGeom prst="line">
                <a:avLst/>
              </a:prstGeom>
              <a:solidFill>
                <a:srgbClr val="111111"/>
              </a:solidFill>
              <a:ln w="254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53" name="圆形"/>
              <p:cNvSpPr/>
              <p:nvPr/>
            </p:nvSpPr>
            <p:spPr>
              <a:xfrm rot="16200000">
                <a:off x="405555" y="81129"/>
                <a:ext cx="40297" cy="40297"/>
              </a:xfrm>
              <a:prstGeom prst="ellipse">
                <a:avLst/>
              </a:prstGeom>
              <a:solidFill>
                <a:srgbClr val="111111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400">
                    <a:latin typeface="Microsoft YaHei"/>
                    <a:ea typeface="Microsoft YaHei"/>
                    <a:cs typeface="Microsoft YaHei"/>
                    <a:sym typeface="Microsoft YaHei"/>
                  </a:defRPr>
                </a:pPr>
                <a:endParaRPr/>
              </a:p>
            </p:txBody>
          </p:sp>
          <p:sp>
            <p:nvSpPr>
              <p:cNvPr id="354" name="圆形"/>
              <p:cNvSpPr/>
              <p:nvPr/>
            </p:nvSpPr>
            <p:spPr>
              <a:xfrm rot="16200000">
                <a:off x="482177" y="81129"/>
                <a:ext cx="40297" cy="40297"/>
              </a:xfrm>
              <a:prstGeom prst="ellipse">
                <a:avLst/>
              </a:prstGeom>
              <a:solidFill>
                <a:srgbClr val="111111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400">
                    <a:latin typeface="Microsoft YaHei"/>
                    <a:ea typeface="Microsoft YaHei"/>
                    <a:cs typeface="Microsoft YaHei"/>
                    <a:sym typeface="Microsoft YaHei"/>
                  </a:defRPr>
                </a:pPr>
                <a:endParaRPr/>
              </a:p>
            </p:txBody>
          </p:sp>
        </p:grpSp>
        <p:grpSp>
          <p:nvGrpSpPr>
            <p:cNvPr id="362" name="成组"/>
            <p:cNvGrpSpPr/>
            <p:nvPr/>
          </p:nvGrpSpPr>
          <p:grpSpPr>
            <a:xfrm>
              <a:off x="0" y="-1"/>
              <a:ext cx="575642" cy="202557"/>
              <a:chOff x="0" y="0"/>
              <a:chExt cx="575640" cy="202556"/>
            </a:xfrm>
          </p:grpSpPr>
          <p:sp>
            <p:nvSpPr>
              <p:cNvPr id="356" name="矩形"/>
              <p:cNvSpPr/>
              <p:nvPr/>
            </p:nvSpPr>
            <p:spPr>
              <a:xfrm rot="16200000">
                <a:off x="186542" y="-186543"/>
                <a:ext cx="202557" cy="575642"/>
              </a:xfrm>
              <a:prstGeom prst="rect">
                <a:avLst/>
              </a:prstGeom>
              <a:solidFill>
                <a:srgbClr val="111111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400">
                    <a:latin typeface="Microsoft YaHei"/>
                    <a:ea typeface="Microsoft YaHei"/>
                    <a:cs typeface="Microsoft YaHei"/>
                    <a:sym typeface="Microsoft YaHei"/>
                  </a:defRPr>
                </a:pPr>
                <a:endParaRPr/>
              </a:p>
            </p:txBody>
          </p:sp>
          <p:sp>
            <p:nvSpPr>
              <p:cNvPr id="357" name="矩形"/>
              <p:cNvSpPr/>
              <p:nvPr/>
            </p:nvSpPr>
            <p:spPr>
              <a:xfrm rot="16200000">
                <a:off x="142567" y="-59182"/>
                <a:ext cx="138157" cy="320922"/>
              </a:xfrm>
              <a:prstGeom prst="rect">
                <a:avLst/>
              </a:prstGeom>
              <a:solidFill>
                <a:srgbClr val="111111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400">
                    <a:latin typeface="Microsoft YaHei"/>
                    <a:ea typeface="Microsoft YaHei"/>
                    <a:cs typeface="Microsoft YaHei"/>
                    <a:sym typeface="Microsoft YaHei"/>
                  </a:defRPr>
                </a:pPr>
                <a:endParaRPr/>
              </a:p>
            </p:txBody>
          </p:sp>
          <p:sp>
            <p:nvSpPr>
              <p:cNvPr id="358" name="线条"/>
              <p:cNvSpPr/>
              <p:nvPr/>
            </p:nvSpPr>
            <p:spPr>
              <a:xfrm flipV="1">
                <a:off x="90393" y="57207"/>
                <a:ext cx="2" cy="88143"/>
              </a:xfrm>
              <a:prstGeom prst="line">
                <a:avLst/>
              </a:prstGeom>
              <a:solidFill>
                <a:srgbClr val="111111"/>
              </a:solidFill>
              <a:ln w="254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59" name="线条"/>
              <p:cNvSpPr/>
              <p:nvPr/>
            </p:nvSpPr>
            <p:spPr>
              <a:xfrm flipV="1">
                <a:off x="130456" y="56887"/>
                <a:ext cx="2" cy="88144"/>
              </a:xfrm>
              <a:prstGeom prst="line">
                <a:avLst/>
              </a:prstGeom>
              <a:solidFill>
                <a:srgbClr val="111111"/>
              </a:solidFill>
              <a:ln w="254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60" name="圆形"/>
              <p:cNvSpPr/>
              <p:nvPr/>
            </p:nvSpPr>
            <p:spPr>
              <a:xfrm rot="16200000">
                <a:off x="405555" y="81129"/>
                <a:ext cx="40297" cy="40297"/>
              </a:xfrm>
              <a:prstGeom prst="ellipse">
                <a:avLst/>
              </a:prstGeom>
              <a:solidFill>
                <a:srgbClr val="111111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400">
                    <a:latin typeface="Microsoft YaHei"/>
                    <a:ea typeface="Microsoft YaHei"/>
                    <a:cs typeface="Microsoft YaHei"/>
                    <a:sym typeface="Microsoft YaHei"/>
                  </a:defRPr>
                </a:pPr>
                <a:endParaRPr/>
              </a:p>
            </p:txBody>
          </p:sp>
          <p:sp>
            <p:nvSpPr>
              <p:cNvPr id="361" name="圆形"/>
              <p:cNvSpPr/>
              <p:nvPr/>
            </p:nvSpPr>
            <p:spPr>
              <a:xfrm rot="16200000">
                <a:off x="482177" y="81129"/>
                <a:ext cx="40297" cy="40297"/>
              </a:xfrm>
              <a:prstGeom prst="ellipse">
                <a:avLst/>
              </a:prstGeom>
              <a:solidFill>
                <a:srgbClr val="111111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400">
                    <a:latin typeface="Microsoft YaHei"/>
                    <a:ea typeface="Microsoft YaHei"/>
                    <a:cs typeface="Microsoft YaHei"/>
                    <a:sym typeface="Microsoft YaHei"/>
                  </a:defRPr>
                </a:pPr>
                <a:endParaRPr/>
              </a:p>
            </p:txBody>
          </p:sp>
        </p:grpSp>
      </p:grpSp>
      <p:grpSp>
        <p:nvGrpSpPr>
          <p:cNvPr id="369" name="组合 76"/>
          <p:cNvGrpSpPr/>
          <p:nvPr/>
        </p:nvGrpSpPr>
        <p:grpSpPr>
          <a:xfrm>
            <a:off x="1292430" y="1377278"/>
            <a:ext cx="317502" cy="581086"/>
            <a:chOff x="0" y="0"/>
            <a:chExt cx="317500" cy="581084"/>
          </a:xfrm>
        </p:grpSpPr>
        <p:sp>
          <p:nvSpPr>
            <p:cNvPr id="364" name="圆角矩形"/>
            <p:cNvSpPr/>
            <p:nvPr/>
          </p:nvSpPr>
          <p:spPr>
            <a:xfrm>
              <a:off x="0" y="0"/>
              <a:ext cx="317501" cy="581085"/>
            </a:xfrm>
            <a:prstGeom prst="roundRect">
              <a:avLst>
                <a:gd name="adj" fmla="val 6483"/>
              </a:avLst>
            </a:prstGeom>
            <a:solidFill>
              <a:srgbClr val="111111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400"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endParaRPr/>
            </a:p>
          </p:txBody>
        </p:sp>
        <p:sp>
          <p:nvSpPr>
            <p:cNvPr id="365" name="圆角矩形"/>
            <p:cNvSpPr/>
            <p:nvPr/>
          </p:nvSpPr>
          <p:spPr>
            <a:xfrm>
              <a:off x="7499" y="47462"/>
              <a:ext cx="302503" cy="441282"/>
            </a:xfrm>
            <a:prstGeom prst="roundRect">
              <a:avLst>
                <a:gd name="adj" fmla="val 3612"/>
              </a:avLst>
            </a:prstGeom>
            <a:solidFill>
              <a:srgbClr val="111111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400"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endParaRPr/>
            </a:p>
          </p:txBody>
        </p:sp>
        <p:sp>
          <p:nvSpPr>
            <p:cNvPr id="366" name="线条"/>
            <p:cNvSpPr/>
            <p:nvPr/>
          </p:nvSpPr>
          <p:spPr>
            <a:xfrm>
              <a:off x="124048" y="22814"/>
              <a:ext cx="67349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67" name="圆形"/>
            <p:cNvSpPr/>
            <p:nvPr/>
          </p:nvSpPr>
          <p:spPr>
            <a:xfrm>
              <a:off x="133407" y="507048"/>
              <a:ext cx="50685" cy="50683"/>
            </a:xfrm>
            <a:prstGeom prst="ellipse">
              <a:avLst/>
            </a:prstGeom>
            <a:solidFill>
              <a:srgbClr val="111111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400"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endParaRPr/>
            </a:p>
          </p:txBody>
        </p:sp>
        <p:sp>
          <p:nvSpPr>
            <p:cNvPr id="368" name="圆形"/>
            <p:cNvSpPr/>
            <p:nvPr/>
          </p:nvSpPr>
          <p:spPr>
            <a:xfrm>
              <a:off x="95481" y="17280"/>
              <a:ext cx="12701" cy="12701"/>
            </a:xfrm>
            <a:prstGeom prst="ellipse">
              <a:avLst/>
            </a:prstGeom>
            <a:solidFill>
              <a:schemeClr val="accent1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400"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endParaRPr/>
            </a:p>
          </p:txBody>
        </p:sp>
      </p:grpSp>
      <p:sp>
        <p:nvSpPr>
          <p:cNvPr id="370" name="TCP+TLS"/>
          <p:cNvSpPr txBox="1"/>
          <p:nvPr/>
        </p:nvSpPr>
        <p:spPr>
          <a:xfrm>
            <a:off x="2077488" y="1444301"/>
            <a:ext cx="1271101" cy="4470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normAutofit lnSpcReduction="10000"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TCP+TLS</a:t>
            </a:r>
          </a:p>
        </p:txBody>
      </p:sp>
      <p:grpSp>
        <p:nvGrpSpPr>
          <p:cNvPr id="374" name="成组"/>
          <p:cNvGrpSpPr/>
          <p:nvPr/>
        </p:nvGrpSpPr>
        <p:grpSpPr>
          <a:xfrm>
            <a:off x="1576943" y="2393340"/>
            <a:ext cx="3547287" cy="447356"/>
            <a:chOff x="0" y="0"/>
            <a:chExt cx="3547286" cy="447354"/>
          </a:xfrm>
        </p:grpSpPr>
        <p:sp>
          <p:nvSpPr>
            <p:cNvPr id="371" name="线条"/>
            <p:cNvSpPr/>
            <p:nvPr/>
          </p:nvSpPr>
          <p:spPr>
            <a:xfrm>
              <a:off x="0" y="77193"/>
              <a:ext cx="2135278" cy="14360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arrow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72" name="线条"/>
            <p:cNvSpPr/>
            <p:nvPr/>
          </p:nvSpPr>
          <p:spPr>
            <a:xfrm flipV="1">
              <a:off x="269" y="296988"/>
              <a:ext cx="2134739" cy="150367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headEnd type="arrow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73" name="建立连接"/>
            <p:cNvSpPr txBox="1"/>
            <p:nvPr/>
          </p:nvSpPr>
          <p:spPr>
            <a:xfrm>
              <a:off x="2427148" y="-1"/>
              <a:ext cx="1120139" cy="447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8" tIns="45718" rIns="45718" bIns="45718" numCol="1" anchor="ctr">
              <a:norm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t>建立连接</a:t>
              </a:r>
            </a:p>
          </p:txBody>
        </p:sp>
      </p:grpSp>
      <p:grpSp>
        <p:nvGrpSpPr>
          <p:cNvPr id="379" name="成组"/>
          <p:cNvGrpSpPr/>
          <p:nvPr/>
        </p:nvGrpSpPr>
        <p:grpSpPr>
          <a:xfrm>
            <a:off x="1576943" y="3214809"/>
            <a:ext cx="4055287" cy="563318"/>
            <a:chOff x="0" y="355600"/>
            <a:chExt cx="4055286" cy="563317"/>
          </a:xfrm>
        </p:grpSpPr>
        <p:sp>
          <p:nvSpPr>
            <p:cNvPr id="375" name="线条"/>
            <p:cNvSpPr/>
            <p:nvPr/>
          </p:nvSpPr>
          <p:spPr>
            <a:xfrm>
              <a:off x="0" y="415812"/>
              <a:ext cx="2135278" cy="143607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arrow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76" name="线条"/>
            <p:cNvSpPr/>
            <p:nvPr/>
          </p:nvSpPr>
          <p:spPr>
            <a:xfrm flipV="1">
              <a:off x="269" y="635606"/>
              <a:ext cx="2134739" cy="15036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headEnd type="arrow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77" name="交换加密信息"/>
            <p:cNvSpPr txBox="1"/>
            <p:nvPr/>
          </p:nvSpPr>
          <p:spPr>
            <a:xfrm>
              <a:off x="2427148" y="355600"/>
              <a:ext cx="1628139" cy="447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8" tIns="45718" rIns="45718" bIns="45718" numCol="1" anchor="ctr">
              <a:norm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t>交换加密信息</a:t>
              </a:r>
            </a:p>
          </p:txBody>
        </p:sp>
        <p:sp>
          <p:nvSpPr>
            <p:cNvPr id="378" name="线条"/>
            <p:cNvSpPr/>
            <p:nvPr/>
          </p:nvSpPr>
          <p:spPr>
            <a:xfrm flipV="1">
              <a:off x="269" y="768551"/>
              <a:ext cx="2134739" cy="150367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headEnd type="arrow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86" name="成组"/>
          <p:cNvGrpSpPr/>
          <p:nvPr/>
        </p:nvGrpSpPr>
        <p:grpSpPr>
          <a:xfrm>
            <a:off x="1576943" y="4039019"/>
            <a:ext cx="3801287" cy="818493"/>
            <a:chOff x="0" y="0"/>
            <a:chExt cx="3801286" cy="818492"/>
          </a:xfrm>
        </p:grpSpPr>
        <p:sp>
          <p:nvSpPr>
            <p:cNvPr id="380" name="线条"/>
            <p:cNvSpPr/>
            <p:nvPr/>
          </p:nvSpPr>
          <p:spPr>
            <a:xfrm>
              <a:off x="0" y="160889"/>
              <a:ext cx="2135278" cy="14360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arrow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81" name="线条"/>
            <p:cNvSpPr/>
            <p:nvPr/>
          </p:nvSpPr>
          <p:spPr>
            <a:xfrm flipV="1">
              <a:off x="269" y="526172"/>
              <a:ext cx="2134739" cy="150367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headEnd type="arrow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82" name="线条"/>
            <p:cNvSpPr/>
            <p:nvPr/>
          </p:nvSpPr>
          <p:spPr>
            <a:xfrm>
              <a:off x="229" y="33734"/>
              <a:ext cx="2135278" cy="143607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arrow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83" name="客户端密钥"/>
            <p:cNvSpPr txBox="1"/>
            <p:nvPr/>
          </p:nvSpPr>
          <p:spPr>
            <a:xfrm>
              <a:off x="2427148" y="-1"/>
              <a:ext cx="1374139" cy="447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8" tIns="45718" rIns="45718" bIns="45718" numCol="1" anchor="ctr">
              <a:norm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t>客户端密钥</a:t>
              </a:r>
            </a:p>
          </p:txBody>
        </p:sp>
        <p:sp>
          <p:nvSpPr>
            <p:cNvPr id="384" name="线条"/>
            <p:cNvSpPr/>
            <p:nvPr/>
          </p:nvSpPr>
          <p:spPr>
            <a:xfrm flipV="1">
              <a:off x="3664" y="639651"/>
              <a:ext cx="2134739" cy="150367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headEnd type="arrow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85" name="服务端密钥"/>
            <p:cNvSpPr txBox="1"/>
            <p:nvPr/>
          </p:nvSpPr>
          <p:spPr>
            <a:xfrm>
              <a:off x="2427148" y="371454"/>
              <a:ext cx="1374139" cy="447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8" tIns="45718" rIns="45718" bIns="45718" numCol="1" anchor="ctr">
              <a:norm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t>服务端密钥</a:t>
              </a:r>
            </a:p>
          </p:txBody>
        </p:sp>
      </p:grpSp>
      <p:grpSp>
        <p:nvGrpSpPr>
          <p:cNvPr id="389" name="成组"/>
          <p:cNvGrpSpPr/>
          <p:nvPr/>
        </p:nvGrpSpPr>
        <p:grpSpPr>
          <a:xfrm>
            <a:off x="1576943" y="5119651"/>
            <a:ext cx="3547287" cy="447039"/>
            <a:chOff x="0" y="0"/>
            <a:chExt cx="3547286" cy="447038"/>
          </a:xfrm>
        </p:grpSpPr>
        <p:sp>
          <p:nvSpPr>
            <p:cNvPr id="387" name="线条"/>
            <p:cNvSpPr/>
            <p:nvPr/>
          </p:nvSpPr>
          <p:spPr>
            <a:xfrm>
              <a:off x="0" y="125907"/>
              <a:ext cx="2135278" cy="14360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arrow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88" name="加密通信"/>
            <p:cNvSpPr txBox="1"/>
            <p:nvPr/>
          </p:nvSpPr>
          <p:spPr>
            <a:xfrm>
              <a:off x="2427148" y="-1"/>
              <a:ext cx="1120139" cy="447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8" tIns="45718" rIns="45718" bIns="45718" numCol="1" anchor="ctr">
              <a:norm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t>加密通信</a:t>
              </a:r>
            </a:p>
          </p:txBody>
        </p:sp>
      </p:grpSp>
      <p:grpSp>
        <p:nvGrpSpPr>
          <p:cNvPr id="414" name="成组"/>
          <p:cNvGrpSpPr/>
          <p:nvPr/>
        </p:nvGrpSpPr>
        <p:grpSpPr>
          <a:xfrm>
            <a:off x="7113549" y="1366656"/>
            <a:ext cx="2807616" cy="3755240"/>
            <a:chOff x="0" y="0"/>
            <a:chExt cx="2807614" cy="3755238"/>
          </a:xfrm>
        </p:grpSpPr>
        <p:sp>
          <p:nvSpPr>
            <p:cNvPr id="390" name="线条"/>
            <p:cNvSpPr/>
            <p:nvPr/>
          </p:nvSpPr>
          <p:spPr>
            <a:xfrm flipV="1">
              <a:off x="184507" y="968589"/>
              <a:ext cx="1" cy="278665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91" name="线条"/>
            <p:cNvSpPr/>
            <p:nvPr/>
          </p:nvSpPr>
          <p:spPr>
            <a:xfrm flipV="1">
              <a:off x="2519794" y="968588"/>
              <a:ext cx="1" cy="278665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grpSp>
          <p:nvGrpSpPr>
            <p:cNvPr id="406" name="组合 39"/>
            <p:cNvGrpSpPr/>
            <p:nvPr/>
          </p:nvGrpSpPr>
          <p:grpSpPr>
            <a:xfrm>
              <a:off x="2231973" y="74021"/>
              <a:ext cx="575642" cy="433043"/>
              <a:chOff x="0" y="0"/>
              <a:chExt cx="575641" cy="433041"/>
            </a:xfrm>
          </p:grpSpPr>
          <p:grpSp>
            <p:nvGrpSpPr>
              <p:cNvPr id="398" name="成组"/>
              <p:cNvGrpSpPr/>
              <p:nvPr/>
            </p:nvGrpSpPr>
            <p:grpSpPr>
              <a:xfrm>
                <a:off x="0" y="230485"/>
                <a:ext cx="575641" cy="202557"/>
                <a:chOff x="0" y="0"/>
                <a:chExt cx="575640" cy="202555"/>
              </a:xfrm>
            </p:grpSpPr>
            <p:sp>
              <p:nvSpPr>
                <p:cNvPr id="392" name="矩形"/>
                <p:cNvSpPr/>
                <p:nvPr/>
              </p:nvSpPr>
              <p:spPr>
                <a:xfrm rot="16200000">
                  <a:off x="186542" y="-186543"/>
                  <a:ext cx="202556" cy="575641"/>
                </a:xfrm>
                <a:prstGeom prst="rect">
                  <a:avLst/>
                </a:prstGeom>
                <a:solidFill>
                  <a:srgbClr val="111111"/>
                </a:solidFill>
                <a:ln w="127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2400">
                      <a:latin typeface="Microsoft YaHei"/>
                      <a:ea typeface="Microsoft YaHei"/>
                      <a:cs typeface="Microsoft YaHei"/>
                      <a:sym typeface="Microsoft YaHei"/>
                    </a:defRPr>
                  </a:pPr>
                  <a:endParaRPr/>
                </a:p>
              </p:txBody>
            </p:sp>
            <p:sp>
              <p:nvSpPr>
                <p:cNvPr id="393" name="矩形"/>
                <p:cNvSpPr/>
                <p:nvPr/>
              </p:nvSpPr>
              <p:spPr>
                <a:xfrm rot="16200000">
                  <a:off x="142568" y="-59183"/>
                  <a:ext cx="138156" cy="320922"/>
                </a:xfrm>
                <a:prstGeom prst="rect">
                  <a:avLst/>
                </a:prstGeom>
                <a:solidFill>
                  <a:srgbClr val="111111"/>
                </a:solidFill>
                <a:ln w="127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2400">
                      <a:latin typeface="Microsoft YaHei"/>
                      <a:ea typeface="Microsoft YaHei"/>
                      <a:cs typeface="Microsoft YaHei"/>
                      <a:sym typeface="Microsoft YaHei"/>
                    </a:defRPr>
                  </a:pPr>
                  <a:endParaRPr/>
                </a:p>
              </p:txBody>
            </p:sp>
            <p:sp>
              <p:nvSpPr>
                <p:cNvPr id="394" name="线条"/>
                <p:cNvSpPr/>
                <p:nvPr/>
              </p:nvSpPr>
              <p:spPr>
                <a:xfrm flipV="1">
                  <a:off x="90393" y="57207"/>
                  <a:ext cx="2" cy="88142"/>
                </a:xfrm>
                <a:prstGeom prst="line">
                  <a:avLst/>
                </a:prstGeom>
                <a:solidFill>
                  <a:srgbClr val="111111"/>
                </a:solidFill>
                <a:ln w="254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95" name="线条"/>
                <p:cNvSpPr/>
                <p:nvPr/>
              </p:nvSpPr>
              <p:spPr>
                <a:xfrm flipV="1">
                  <a:off x="130456" y="56887"/>
                  <a:ext cx="2" cy="88143"/>
                </a:xfrm>
                <a:prstGeom prst="line">
                  <a:avLst/>
                </a:prstGeom>
                <a:solidFill>
                  <a:srgbClr val="111111"/>
                </a:solidFill>
                <a:ln w="254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96" name="圆形"/>
                <p:cNvSpPr/>
                <p:nvPr/>
              </p:nvSpPr>
              <p:spPr>
                <a:xfrm rot="16200000">
                  <a:off x="405555" y="81129"/>
                  <a:ext cx="40297" cy="40297"/>
                </a:xfrm>
                <a:prstGeom prst="ellipse">
                  <a:avLst/>
                </a:prstGeom>
                <a:solidFill>
                  <a:srgbClr val="111111"/>
                </a:solidFill>
                <a:ln w="127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2400">
                      <a:latin typeface="Microsoft YaHei"/>
                      <a:ea typeface="Microsoft YaHei"/>
                      <a:cs typeface="Microsoft YaHei"/>
                      <a:sym typeface="Microsoft YaHei"/>
                    </a:defRPr>
                  </a:pPr>
                  <a:endParaRPr/>
                </a:p>
              </p:txBody>
            </p:sp>
            <p:sp>
              <p:nvSpPr>
                <p:cNvPr id="397" name="圆形"/>
                <p:cNvSpPr/>
                <p:nvPr/>
              </p:nvSpPr>
              <p:spPr>
                <a:xfrm rot="16200000">
                  <a:off x="482177" y="81129"/>
                  <a:ext cx="40297" cy="40297"/>
                </a:xfrm>
                <a:prstGeom prst="ellipse">
                  <a:avLst/>
                </a:prstGeom>
                <a:solidFill>
                  <a:srgbClr val="111111"/>
                </a:solidFill>
                <a:ln w="127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2400">
                      <a:latin typeface="Microsoft YaHei"/>
                      <a:ea typeface="Microsoft YaHei"/>
                      <a:cs typeface="Microsoft YaHei"/>
                      <a:sym typeface="Microsoft YaHei"/>
                    </a:defRPr>
                  </a:pPr>
                  <a:endParaRPr/>
                </a:p>
              </p:txBody>
            </p:sp>
          </p:grpSp>
          <p:grpSp>
            <p:nvGrpSpPr>
              <p:cNvPr id="405" name="成组"/>
              <p:cNvGrpSpPr/>
              <p:nvPr/>
            </p:nvGrpSpPr>
            <p:grpSpPr>
              <a:xfrm>
                <a:off x="0" y="-1"/>
                <a:ext cx="575642" cy="202557"/>
                <a:chOff x="0" y="0"/>
                <a:chExt cx="575640" cy="202556"/>
              </a:xfrm>
            </p:grpSpPr>
            <p:sp>
              <p:nvSpPr>
                <p:cNvPr id="399" name="矩形"/>
                <p:cNvSpPr/>
                <p:nvPr/>
              </p:nvSpPr>
              <p:spPr>
                <a:xfrm rot="16200000">
                  <a:off x="186542" y="-186543"/>
                  <a:ext cx="202557" cy="575642"/>
                </a:xfrm>
                <a:prstGeom prst="rect">
                  <a:avLst/>
                </a:prstGeom>
                <a:solidFill>
                  <a:srgbClr val="111111"/>
                </a:solidFill>
                <a:ln w="127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2400">
                      <a:latin typeface="Microsoft YaHei"/>
                      <a:ea typeface="Microsoft YaHei"/>
                      <a:cs typeface="Microsoft YaHei"/>
                      <a:sym typeface="Microsoft YaHei"/>
                    </a:defRPr>
                  </a:pPr>
                  <a:endParaRPr/>
                </a:p>
              </p:txBody>
            </p:sp>
            <p:sp>
              <p:nvSpPr>
                <p:cNvPr id="400" name="矩形"/>
                <p:cNvSpPr/>
                <p:nvPr/>
              </p:nvSpPr>
              <p:spPr>
                <a:xfrm rot="16200000">
                  <a:off x="142567" y="-59182"/>
                  <a:ext cx="138157" cy="320922"/>
                </a:xfrm>
                <a:prstGeom prst="rect">
                  <a:avLst/>
                </a:prstGeom>
                <a:solidFill>
                  <a:srgbClr val="111111"/>
                </a:solidFill>
                <a:ln w="127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2400">
                      <a:latin typeface="Microsoft YaHei"/>
                      <a:ea typeface="Microsoft YaHei"/>
                      <a:cs typeface="Microsoft YaHei"/>
                      <a:sym typeface="Microsoft YaHei"/>
                    </a:defRPr>
                  </a:pPr>
                  <a:endParaRPr/>
                </a:p>
              </p:txBody>
            </p:sp>
            <p:sp>
              <p:nvSpPr>
                <p:cNvPr id="401" name="线条"/>
                <p:cNvSpPr/>
                <p:nvPr/>
              </p:nvSpPr>
              <p:spPr>
                <a:xfrm flipV="1">
                  <a:off x="90393" y="57207"/>
                  <a:ext cx="2" cy="88143"/>
                </a:xfrm>
                <a:prstGeom prst="line">
                  <a:avLst/>
                </a:prstGeom>
                <a:solidFill>
                  <a:srgbClr val="111111"/>
                </a:solidFill>
                <a:ln w="254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02" name="线条"/>
                <p:cNvSpPr/>
                <p:nvPr/>
              </p:nvSpPr>
              <p:spPr>
                <a:xfrm flipV="1">
                  <a:off x="130456" y="56887"/>
                  <a:ext cx="2" cy="88144"/>
                </a:xfrm>
                <a:prstGeom prst="line">
                  <a:avLst/>
                </a:prstGeom>
                <a:solidFill>
                  <a:srgbClr val="111111"/>
                </a:solidFill>
                <a:ln w="254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03" name="圆形"/>
                <p:cNvSpPr/>
                <p:nvPr/>
              </p:nvSpPr>
              <p:spPr>
                <a:xfrm rot="16200000">
                  <a:off x="405555" y="81129"/>
                  <a:ext cx="40297" cy="40297"/>
                </a:xfrm>
                <a:prstGeom prst="ellipse">
                  <a:avLst/>
                </a:prstGeom>
                <a:solidFill>
                  <a:srgbClr val="111111"/>
                </a:solidFill>
                <a:ln w="127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2400">
                      <a:latin typeface="Microsoft YaHei"/>
                      <a:ea typeface="Microsoft YaHei"/>
                      <a:cs typeface="Microsoft YaHei"/>
                      <a:sym typeface="Microsoft YaHei"/>
                    </a:defRPr>
                  </a:pPr>
                  <a:endParaRPr/>
                </a:p>
              </p:txBody>
            </p:sp>
            <p:sp>
              <p:nvSpPr>
                <p:cNvPr id="404" name="圆形"/>
                <p:cNvSpPr/>
                <p:nvPr/>
              </p:nvSpPr>
              <p:spPr>
                <a:xfrm rot="16200000">
                  <a:off x="482177" y="81129"/>
                  <a:ext cx="40297" cy="40297"/>
                </a:xfrm>
                <a:prstGeom prst="ellipse">
                  <a:avLst/>
                </a:prstGeom>
                <a:solidFill>
                  <a:srgbClr val="111111"/>
                </a:solidFill>
                <a:ln w="127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2400">
                      <a:latin typeface="Microsoft YaHei"/>
                      <a:ea typeface="Microsoft YaHei"/>
                      <a:cs typeface="Microsoft YaHei"/>
                      <a:sym typeface="Microsoft YaHei"/>
                    </a:defRPr>
                  </a:pPr>
                  <a:endParaRPr/>
                </a:p>
              </p:txBody>
            </p:sp>
          </p:grpSp>
        </p:grpSp>
        <p:grpSp>
          <p:nvGrpSpPr>
            <p:cNvPr id="412" name="组合 76"/>
            <p:cNvGrpSpPr/>
            <p:nvPr/>
          </p:nvGrpSpPr>
          <p:grpSpPr>
            <a:xfrm>
              <a:off x="0" y="0"/>
              <a:ext cx="317501" cy="581085"/>
              <a:chOff x="0" y="0"/>
              <a:chExt cx="317500" cy="581084"/>
            </a:xfrm>
          </p:grpSpPr>
          <p:sp>
            <p:nvSpPr>
              <p:cNvPr id="407" name="圆角矩形"/>
              <p:cNvSpPr/>
              <p:nvPr/>
            </p:nvSpPr>
            <p:spPr>
              <a:xfrm>
                <a:off x="0" y="0"/>
                <a:ext cx="317501" cy="581085"/>
              </a:xfrm>
              <a:prstGeom prst="roundRect">
                <a:avLst>
                  <a:gd name="adj" fmla="val 6483"/>
                </a:avLst>
              </a:prstGeom>
              <a:solidFill>
                <a:srgbClr val="111111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400">
                    <a:latin typeface="Microsoft YaHei"/>
                    <a:ea typeface="Microsoft YaHei"/>
                    <a:cs typeface="Microsoft YaHei"/>
                    <a:sym typeface="Microsoft YaHei"/>
                  </a:defRPr>
                </a:pPr>
                <a:endParaRPr/>
              </a:p>
            </p:txBody>
          </p:sp>
          <p:sp>
            <p:nvSpPr>
              <p:cNvPr id="408" name="圆角矩形"/>
              <p:cNvSpPr/>
              <p:nvPr/>
            </p:nvSpPr>
            <p:spPr>
              <a:xfrm>
                <a:off x="7499" y="47462"/>
                <a:ext cx="302503" cy="441282"/>
              </a:xfrm>
              <a:prstGeom prst="roundRect">
                <a:avLst>
                  <a:gd name="adj" fmla="val 3612"/>
                </a:avLst>
              </a:prstGeom>
              <a:solidFill>
                <a:srgbClr val="111111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400">
                    <a:latin typeface="Microsoft YaHei"/>
                    <a:ea typeface="Microsoft YaHei"/>
                    <a:cs typeface="Microsoft YaHei"/>
                    <a:sym typeface="Microsoft YaHei"/>
                  </a:defRPr>
                </a:pPr>
                <a:endParaRPr/>
              </a:p>
            </p:txBody>
          </p:sp>
          <p:sp>
            <p:nvSpPr>
              <p:cNvPr id="409" name="线条"/>
              <p:cNvSpPr/>
              <p:nvPr/>
            </p:nvSpPr>
            <p:spPr>
              <a:xfrm>
                <a:off x="124048" y="22814"/>
                <a:ext cx="67349" cy="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10" name="圆形"/>
              <p:cNvSpPr/>
              <p:nvPr/>
            </p:nvSpPr>
            <p:spPr>
              <a:xfrm>
                <a:off x="133407" y="507048"/>
                <a:ext cx="50685" cy="50683"/>
              </a:xfrm>
              <a:prstGeom prst="ellipse">
                <a:avLst/>
              </a:prstGeom>
              <a:solidFill>
                <a:srgbClr val="111111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400">
                    <a:latin typeface="Microsoft YaHei"/>
                    <a:ea typeface="Microsoft YaHei"/>
                    <a:cs typeface="Microsoft YaHei"/>
                    <a:sym typeface="Microsoft YaHei"/>
                  </a:defRPr>
                </a:pPr>
                <a:endParaRPr/>
              </a:p>
            </p:txBody>
          </p:sp>
          <p:sp>
            <p:nvSpPr>
              <p:cNvPr id="411" name="圆形"/>
              <p:cNvSpPr/>
              <p:nvPr/>
            </p:nvSpPr>
            <p:spPr>
              <a:xfrm>
                <a:off x="95481" y="17280"/>
                <a:ext cx="12701" cy="127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400">
                    <a:latin typeface="Microsoft YaHei"/>
                    <a:ea typeface="Microsoft YaHei"/>
                    <a:cs typeface="Microsoft YaHei"/>
                    <a:sym typeface="Microsoft YaHei"/>
                  </a:defRPr>
                </a:pPr>
                <a:endParaRPr/>
              </a:p>
            </p:txBody>
          </p:sp>
        </p:grpSp>
        <p:sp>
          <p:nvSpPr>
            <p:cNvPr id="413" name="QUIC"/>
            <p:cNvSpPr txBox="1"/>
            <p:nvPr/>
          </p:nvSpPr>
          <p:spPr>
            <a:xfrm>
              <a:off x="971129" y="58095"/>
              <a:ext cx="774908" cy="447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8" tIns="45718" rIns="45718" bIns="45718" numCol="1" anchor="ctr">
              <a:normAutofit lnSpcReduction="10000"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QUIC</a:t>
              </a:r>
            </a:p>
          </p:txBody>
        </p:sp>
      </p:grpSp>
      <p:grpSp>
        <p:nvGrpSpPr>
          <p:cNvPr id="417" name="成组"/>
          <p:cNvGrpSpPr/>
          <p:nvPr/>
        </p:nvGrpSpPr>
        <p:grpSpPr>
          <a:xfrm>
            <a:off x="7398061" y="2236668"/>
            <a:ext cx="3451408" cy="739139"/>
            <a:chOff x="0" y="0"/>
            <a:chExt cx="3451406" cy="739138"/>
          </a:xfrm>
        </p:grpSpPr>
        <p:sp>
          <p:nvSpPr>
            <p:cNvPr id="415" name="线条"/>
            <p:cNvSpPr/>
            <p:nvPr/>
          </p:nvSpPr>
          <p:spPr>
            <a:xfrm>
              <a:off x="0" y="223243"/>
              <a:ext cx="2135278" cy="14360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arrow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16" name="CHLO…"/>
            <p:cNvSpPr txBox="1"/>
            <p:nvPr/>
          </p:nvSpPr>
          <p:spPr>
            <a:xfrm>
              <a:off x="2331268" y="-1"/>
              <a:ext cx="1120139" cy="739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8" tIns="45718" rIns="45718" bIns="45718" numCol="1" anchor="ctr">
              <a:normAutofit/>
            </a:bodyPr>
            <a:lstStyle/>
            <a:p>
              <a:pPr>
                <a:defRPr sz="2000">
                  <a:solidFill>
                    <a:srgbClr val="FFFFFF"/>
                  </a:solidFill>
                </a:defRPr>
              </a:pPr>
              <a:r>
                <a:t>CHLO</a:t>
              </a:r>
            </a:p>
            <a:p>
              <a:pPr>
                <a:defRPr sz="2000">
                  <a:solidFill>
                    <a:srgbClr val="FFFFFF"/>
                  </a:solidFill>
                </a:defRPr>
              </a:pPr>
              <a:r>
                <a:t>加密套装</a:t>
              </a:r>
            </a:p>
          </p:txBody>
        </p:sp>
      </p:grpSp>
      <p:grpSp>
        <p:nvGrpSpPr>
          <p:cNvPr id="420" name="成组"/>
          <p:cNvGrpSpPr/>
          <p:nvPr/>
        </p:nvGrpSpPr>
        <p:grpSpPr>
          <a:xfrm>
            <a:off x="7398061" y="3536801"/>
            <a:ext cx="3501576" cy="383539"/>
            <a:chOff x="0" y="0"/>
            <a:chExt cx="3501574" cy="383537"/>
          </a:xfrm>
        </p:grpSpPr>
        <p:sp>
          <p:nvSpPr>
            <p:cNvPr id="418" name="Full CHLO"/>
            <p:cNvSpPr txBox="1"/>
            <p:nvPr/>
          </p:nvSpPr>
          <p:spPr>
            <a:xfrm>
              <a:off x="2281101" y="0"/>
              <a:ext cx="1220474" cy="38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8" tIns="45718" rIns="45718" bIns="45718" numCol="1" anchor="ctr">
              <a:normAutofit lnSpcReduction="10000"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t>Full CHLO</a:t>
              </a:r>
            </a:p>
          </p:txBody>
        </p:sp>
        <p:sp>
          <p:nvSpPr>
            <p:cNvPr id="419" name="线条"/>
            <p:cNvSpPr/>
            <p:nvPr/>
          </p:nvSpPr>
          <p:spPr>
            <a:xfrm>
              <a:off x="0" y="13800"/>
              <a:ext cx="2135278" cy="143607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arrow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23" name="成组"/>
          <p:cNvGrpSpPr/>
          <p:nvPr/>
        </p:nvGrpSpPr>
        <p:grpSpPr>
          <a:xfrm>
            <a:off x="7398556" y="4480162"/>
            <a:ext cx="3450913" cy="447039"/>
            <a:chOff x="0" y="0"/>
            <a:chExt cx="3450911" cy="447038"/>
          </a:xfrm>
        </p:grpSpPr>
        <p:sp>
          <p:nvSpPr>
            <p:cNvPr id="421" name="线条"/>
            <p:cNvSpPr/>
            <p:nvPr/>
          </p:nvSpPr>
          <p:spPr>
            <a:xfrm>
              <a:off x="0" y="113096"/>
              <a:ext cx="2135278" cy="143607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arrow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22" name="加密通信"/>
            <p:cNvSpPr txBox="1"/>
            <p:nvPr/>
          </p:nvSpPr>
          <p:spPr>
            <a:xfrm>
              <a:off x="2330773" y="-1"/>
              <a:ext cx="1120139" cy="447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8" tIns="45718" rIns="45718" bIns="45718" numCol="1" anchor="ctr">
              <a:norm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t>加密通信</a:t>
              </a:r>
            </a:p>
          </p:txBody>
        </p:sp>
      </p:grpSp>
      <p:grpSp>
        <p:nvGrpSpPr>
          <p:cNvPr id="426" name="成组"/>
          <p:cNvGrpSpPr/>
          <p:nvPr/>
        </p:nvGrpSpPr>
        <p:grpSpPr>
          <a:xfrm>
            <a:off x="5681853" y="2463771"/>
            <a:ext cx="3851217" cy="967739"/>
            <a:chOff x="47934" y="0"/>
            <a:chExt cx="3851215" cy="967738"/>
          </a:xfrm>
        </p:grpSpPr>
        <p:sp>
          <p:nvSpPr>
            <p:cNvPr id="424" name="线条"/>
            <p:cNvSpPr/>
            <p:nvPr/>
          </p:nvSpPr>
          <p:spPr>
            <a:xfrm flipV="1">
              <a:off x="1764412" y="215936"/>
              <a:ext cx="2134739" cy="150367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headEnd type="arrow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25" name="REJ…"/>
            <p:cNvSpPr txBox="1"/>
            <p:nvPr/>
          </p:nvSpPr>
          <p:spPr>
            <a:xfrm>
              <a:off x="47934" y="0"/>
              <a:ext cx="1526688" cy="967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8" tIns="45718" rIns="45718" bIns="45718" numCol="1" anchor="ctr">
              <a:normAutofit lnSpcReduction="10000"/>
            </a:bodyPr>
            <a:lstStyle/>
            <a:p>
              <a:pPr algn="ctr">
                <a:defRPr sz="2000">
                  <a:solidFill>
                    <a:srgbClr val="FFFFFF"/>
                  </a:solidFill>
                </a:defRPr>
              </a:pPr>
              <a:r>
                <a:t>REJ</a:t>
              </a:r>
            </a:p>
            <a:p>
              <a:pPr algn="ctr">
                <a:defRPr sz="2000">
                  <a:solidFill>
                    <a:srgbClr val="FFFFFF"/>
                  </a:solidFill>
                </a:defRPr>
              </a:pPr>
              <a:r>
                <a:t>Token</a:t>
              </a:r>
            </a:p>
            <a:p>
              <a:pPr algn="ctr">
                <a:defRPr sz="2000">
                  <a:solidFill>
                    <a:srgbClr val="FFFFFF"/>
                  </a:solidFill>
                </a:defRPr>
              </a:pPr>
              <a:r>
                <a:t>serverConfig</a:t>
              </a:r>
            </a:p>
          </p:txBody>
        </p:sp>
      </p:grpSp>
      <p:sp>
        <p:nvSpPr>
          <p:cNvPr id="427" name="校验证书"/>
          <p:cNvSpPr txBox="1"/>
          <p:nvPr/>
        </p:nvSpPr>
        <p:spPr>
          <a:xfrm>
            <a:off x="369500" y="3833608"/>
            <a:ext cx="1120139" cy="4470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norm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校验证书</a:t>
            </a:r>
          </a:p>
        </p:txBody>
      </p:sp>
      <p:grpSp>
        <p:nvGrpSpPr>
          <p:cNvPr id="430" name="成组"/>
          <p:cNvGrpSpPr/>
          <p:nvPr/>
        </p:nvGrpSpPr>
        <p:grpSpPr>
          <a:xfrm>
            <a:off x="6077913" y="3847472"/>
            <a:ext cx="3451781" cy="447039"/>
            <a:chOff x="0" y="0"/>
            <a:chExt cx="3451779" cy="447038"/>
          </a:xfrm>
        </p:grpSpPr>
        <p:sp>
          <p:nvSpPr>
            <p:cNvPr id="428" name="线条"/>
            <p:cNvSpPr/>
            <p:nvPr/>
          </p:nvSpPr>
          <p:spPr>
            <a:xfrm flipV="1">
              <a:off x="1317041" y="108845"/>
              <a:ext cx="2134739" cy="15036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headEnd type="arrow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29" name="实时公钥"/>
            <p:cNvSpPr txBox="1"/>
            <p:nvPr/>
          </p:nvSpPr>
          <p:spPr>
            <a:xfrm>
              <a:off x="0" y="-1"/>
              <a:ext cx="1120138" cy="447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8" tIns="45718" rIns="45718" bIns="45718" numCol="1" anchor="ctr">
              <a:norm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t>实时公钥</a:t>
              </a:r>
            </a:p>
          </p:txBody>
        </p:sp>
      </p:grpSp>
      <p:sp>
        <p:nvSpPr>
          <p:cNvPr id="431" name="首次2RTT，后面0RTT"/>
          <p:cNvSpPr txBox="1"/>
          <p:nvPr/>
        </p:nvSpPr>
        <p:spPr>
          <a:xfrm>
            <a:off x="7285356" y="5335045"/>
            <a:ext cx="2505233" cy="4470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norm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首次2RTT，后面0RTT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3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3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dur="indefinite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3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dur="indefinite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dur="indefinite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3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dur="indefinite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3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dur="indefinite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3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dur="indefinite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3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dur="indefinite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3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dur="indefinite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4" grpId="1" animBg="1" advAuto="0"/>
      <p:bldP spid="379" grpId="2" animBg="1" advAuto="0"/>
      <p:bldP spid="386" grpId="4" animBg="1" advAuto="0"/>
      <p:bldP spid="389" grpId="5" animBg="1" advAuto="0"/>
      <p:bldP spid="414" grpId="6" animBg="1" advAuto="0"/>
      <p:bldP spid="417" grpId="7" animBg="1" advAuto="0"/>
      <p:bldP spid="420" grpId="9" animBg="1" advAuto="0"/>
      <p:bldP spid="423" grpId="11" animBg="1" advAuto="0"/>
      <p:bldP spid="426" grpId="8" animBg="1" advAuto="0"/>
      <p:bldP spid="427" grpId="3" animBg="1" advAuto="0"/>
      <p:bldP spid="430" grpId="10" animBg="1" advAuto="0"/>
      <p:bldP spid="431" grpId="12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成组"/>
          <p:cNvGrpSpPr/>
          <p:nvPr/>
        </p:nvGrpSpPr>
        <p:grpSpPr>
          <a:xfrm>
            <a:off x="3179109" y="3357858"/>
            <a:ext cx="4429486" cy="1984437"/>
            <a:chOff x="0" y="0"/>
            <a:chExt cx="4429485" cy="1984435"/>
          </a:xfrm>
        </p:grpSpPr>
        <p:sp>
          <p:nvSpPr>
            <p:cNvPr id="435" name="箭头"/>
            <p:cNvSpPr/>
            <p:nvPr/>
          </p:nvSpPr>
          <p:spPr>
            <a:xfrm>
              <a:off x="0" y="992561"/>
              <a:ext cx="4421706" cy="368495"/>
            </a:xfrm>
            <a:prstGeom prst="rightArrow">
              <a:avLst>
                <a:gd name="adj1" fmla="val 32000"/>
                <a:gd name="adj2" fmla="val 18946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436" name="箭头"/>
            <p:cNvSpPr/>
            <p:nvPr/>
          </p:nvSpPr>
          <p:spPr>
            <a:xfrm>
              <a:off x="0" y="230733"/>
              <a:ext cx="4421706" cy="368495"/>
            </a:xfrm>
            <a:prstGeom prst="rightArrow">
              <a:avLst>
                <a:gd name="adj1" fmla="val 32000"/>
                <a:gd name="adj2" fmla="val 18946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437" name="箭头"/>
            <p:cNvSpPr/>
            <p:nvPr/>
          </p:nvSpPr>
          <p:spPr>
            <a:xfrm>
              <a:off x="7780" y="1615941"/>
              <a:ext cx="4421706" cy="368495"/>
            </a:xfrm>
            <a:prstGeom prst="rightArrow">
              <a:avLst>
                <a:gd name="adj1" fmla="val 32000"/>
                <a:gd name="adj2" fmla="val 18946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438" name="Request1"/>
            <p:cNvSpPr txBox="1"/>
            <p:nvPr/>
          </p:nvSpPr>
          <p:spPr>
            <a:xfrm>
              <a:off x="1300038" y="-1"/>
              <a:ext cx="1032603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8" tIns="45718" rIns="45718" bIns="45718" numCol="1" anchor="ctr">
              <a:normAutofit lnSpcReduction="10000"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Request1</a:t>
              </a:r>
            </a:p>
          </p:txBody>
        </p:sp>
        <p:sp>
          <p:nvSpPr>
            <p:cNvPr id="439" name="Request2"/>
            <p:cNvSpPr txBox="1"/>
            <p:nvPr/>
          </p:nvSpPr>
          <p:spPr>
            <a:xfrm>
              <a:off x="1300038" y="738120"/>
              <a:ext cx="1032603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8" tIns="45718" rIns="45718" bIns="45718" numCol="1" anchor="ctr">
              <a:normAutofit lnSpcReduction="10000"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Request2</a:t>
              </a:r>
            </a:p>
          </p:txBody>
        </p:sp>
        <p:sp>
          <p:nvSpPr>
            <p:cNvPr id="440" name="Request3"/>
            <p:cNvSpPr txBox="1"/>
            <p:nvPr/>
          </p:nvSpPr>
          <p:spPr>
            <a:xfrm>
              <a:off x="1300038" y="1430725"/>
              <a:ext cx="1032603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8" tIns="45718" rIns="45718" bIns="45718" numCol="1" anchor="ctr">
              <a:normAutofit lnSpcReduction="10000"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Request3</a:t>
              </a:r>
            </a:p>
          </p:txBody>
        </p:sp>
      </p:grpSp>
      <p:sp>
        <p:nvSpPr>
          <p:cNvPr id="442" name="页脚占位符 3"/>
          <p:cNvSpPr txBox="1"/>
          <p:nvPr/>
        </p:nvSpPr>
        <p:spPr>
          <a:xfrm>
            <a:off x="838200" y="6406785"/>
            <a:ext cx="4114800" cy="264253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0808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r>
              <a:t>© JIGUANG. Confidential. All Rights Reserved. </a:t>
            </a:r>
          </a:p>
        </p:txBody>
      </p:sp>
      <p:sp>
        <p:nvSpPr>
          <p:cNvPr id="443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719" tIns="45719" rIns="45719" bIns="45719"/>
          <a:lstStyle>
            <a:lvl1pPr defTabSz="713105">
              <a:defRPr sz="2495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QUIC的优势2：多路复用</a:t>
            </a:r>
          </a:p>
        </p:txBody>
      </p:sp>
      <p:sp>
        <p:nvSpPr>
          <p:cNvPr id="444" name="灯片编号占位符 4"/>
          <p:cNvSpPr txBox="1">
            <a:spLocks noGrp="1"/>
          </p:cNvSpPr>
          <p:nvPr>
            <p:ph type="sldNum" sz="quarter" idx="4294967295"/>
          </p:nvPr>
        </p:nvSpPr>
        <p:spPr>
          <a:xfrm>
            <a:off x="5964828" y="6406787"/>
            <a:ext cx="262344" cy="26425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445" name="HTTP1.x: 单通道，一个请求建立一条连接…"/>
          <p:cNvSpPr txBox="1"/>
          <p:nvPr/>
        </p:nvSpPr>
        <p:spPr>
          <a:xfrm>
            <a:off x="832943" y="1196333"/>
            <a:ext cx="10526114" cy="19456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normAutofit/>
          </a:bodyPr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HTTP1.x: 单通道，一个请求建立一条连接</a:t>
            </a:r>
          </a:p>
          <a:p>
            <a:pPr>
              <a:defRPr sz="2200">
                <a:solidFill>
                  <a:srgbClr val="FFFFFF"/>
                </a:solidFill>
              </a:defRPr>
            </a:pPr>
            <a:r>
              <a:t>多路复用：同一域名的多个请求可以使用同一条连接，显然可以减少耗时和资源占用</a:t>
            </a:r>
          </a:p>
          <a:p>
            <a:pPr>
              <a:defRPr sz="2200">
                <a:solidFill>
                  <a:srgbClr val="FFFFFF"/>
                </a:solidFill>
              </a:defRPr>
            </a:pPr>
            <a:endParaRPr/>
          </a:p>
          <a:p>
            <a:pPr>
              <a:defRPr sz="2200">
                <a:solidFill>
                  <a:srgbClr val="FFFFFF"/>
                </a:solidFill>
              </a:defRPr>
            </a:pPr>
            <a:r>
              <a:t>HTTP2 存在队头阻塞问题</a:t>
            </a:r>
          </a:p>
          <a:p>
            <a:pPr>
              <a:defRPr sz="2200">
                <a:solidFill>
                  <a:srgbClr val="FFFFFF"/>
                </a:solidFill>
              </a:defRPr>
            </a:pPr>
            <a:r>
              <a:t>QUIC 在某条请求丢失时，只会阻塞这条请求，这条通道上的其他请求依然会处理</a:t>
            </a:r>
          </a:p>
        </p:txBody>
      </p:sp>
      <p:grpSp>
        <p:nvGrpSpPr>
          <p:cNvPr id="460" name="组合 39"/>
          <p:cNvGrpSpPr/>
          <p:nvPr/>
        </p:nvGrpSpPr>
        <p:grpSpPr>
          <a:xfrm>
            <a:off x="8356303" y="4296698"/>
            <a:ext cx="575642" cy="433043"/>
            <a:chOff x="0" y="0"/>
            <a:chExt cx="575641" cy="433041"/>
          </a:xfrm>
        </p:grpSpPr>
        <p:grpSp>
          <p:nvGrpSpPr>
            <p:cNvPr id="452" name="成组"/>
            <p:cNvGrpSpPr/>
            <p:nvPr/>
          </p:nvGrpSpPr>
          <p:grpSpPr>
            <a:xfrm>
              <a:off x="0" y="230485"/>
              <a:ext cx="575641" cy="202557"/>
              <a:chOff x="0" y="0"/>
              <a:chExt cx="575640" cy="202555"/>
            </a:xfrm>
          </p:grpSpPr>
          <p:sp>
            <p:nvSpPr>
              <p:cNvPr id="446" name="矩形"/>
              <p:cNvSpPr/>
              <p:nvPr/>
            </p:nvSpPr>
            <p:spPr>
              <a:xfrm rot="16200000">
                <a:off x="186542" y="-186543"/>
                <a:ext cx="202556" cy="575641"/>
              </a:xfrm>
              <a:prstGeom prst="rect">
                <a:avLst/>
              </a:prstGeom>
              <a:solidFill>
                <a:srgbClr val="111111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400">
                    <a:latin typeface="Microsoft YaHei"/>
                    <a:ea typeface="Microsoft YaHei"/>
                    <a:cs typeface="Microsoft YaHei"/>
                    <a:sym typeface="Microsoft YaHei"/>
                  </a:defRPr>
                </a:pPr>
                <a:endParaRPr/>
              </a:p>
            </p:txBody>
          </p:sp>
          <p:sp>
            <p:nvSpPr>
              <p:cNvPr id="447" name="矩形"/>
              <p:cNvSpPr/>
              <p:nvPr/>
            </p:nvSpPr>
            <p:spPr>
              <a:xfrm rot="16200000">
                <a:off x="142568" y="-59183"/>
                <a:ext cx="138156" cy="320922"/>
              </a:xfrm>
              <a:prstGeom prst="rect">
                <a:avLst/>
              </a:prstGeom>
              <a:solidFill>
                <a:srgbClr val="111111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400">
                    <a:latin typeface="Microsoft YaHei"/>
                    <a:ea typeface="Microsoft YaHei"/>
                    <a:cs typeface="Microsoft YaHei"/>
                    <a:sym typeface="Microsoft YaHei"/>
                  </a:defRPr>
                </a:pPr>
                <a:endParaRPr/>
              </a:p>
            </p:txBody>
          </p:sp>
          <p:sp>
            <p:nvSpPr>
              <p:cNvPr id="448" name="线条"/>
              <p:cNvSpPr/>
              <p:nvPr/>
            </p:nvSpPr>
            <p:spPr>
              <a:xfrm flipV="1">
                <a:off x="90393" y="57207"/>
                <a:ext cx="2" cy="88142"/>
              </a:xfrm>
              <a:prstGeom prst="line">
                <a:avLst/>
              </a:prstGeom>
              <a:solidFill>
                <a:srgbClr val="111111"/>
              </a:solidFill>
              <a:ln w="254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9" name="线条"/>
              <p:cNvSpPr/>
              <p:nvPr/>
            </p:nvSpPr>
            <p:spPr>
              <a:xfrm flipV="1">
                <a:off x="130456" y="56887"/>
                <a:ext cx="2" cy="88143"/>
              </a:xfrm>
              <a:prstGeom prst="line">
                <a:avLst/>
              </a:prstGeom>
              <a:solidFill>
                <a:srgbClr val="111111"/>
              </a:solidFill>
              <a:ln w="254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0" name="圆形"/>
              <p:cNvSpPr/>
              <p:nvPr/>
            </p:nvSpPr>
            <p:spPr>
              <a:xfrm rot="16200000">
                <a:off x="405555" y="81129"/>
                <a:ext cx="40297" cy="40297"/>
              </a:xfrm>
              <a:prstGeom prst="ellipse">
                <a:avLst/>
              </a:prstGeom>
              <a:solidFill>
                <a:srgbClr val="111111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400">
                    <a:latin typeface="Microsoft YaHei"/>
                    <a:ea typeface="Microsoft YaHei"/>
                    <a:cs typeface="Microsoft YaHei"/>
                    <a:sym typeface="Microsoft YaHei"/>
                  </a:defRPr>
                </a:pPr>
                <a:endParaRPr/>
              </a:p>
            </p:txBody>
          </p:sp>
          <p:sp>
            <p:nvSpPr>
              <p:cNvPr id="451" name="圆形"/>
              <p:cNvSpPr/>
              <p:nvPr/>
            </p:nvSpPr>
            <p:spPr>
              <a:xfrm rot="16200000">
                <a:off x="482177" y="81129"/>
                <a:ext cx="40297" cy="40297"/>
              </a:xfrm>
              <a:prstGeom prst="ellipse">
                <a:avLst/>
              </a:prstGeom>
              <a:solidFill>
                <a:srgbClr val="111111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400">
                    <a:latin typeface="Microsoft YaHei"/>
                    <a:ea typeface="Microsoft YaHei"/>
                    <a:cs typeface="Microsoft YaHei"/>
                    <a:sym typeface="Microsoft YaHei"/>
                  </a:defRPr>
                </a:pPr>
                <a:endParaRPr/>
              </a:p>
            </p:txBody>
          </p:sp>
        </p:grpSp>
        <p:grpSp>
          <p:nvGrpSpPr>
            <p:cNvPr id="459" name="成组"/>
            <p:cNvGrpSpPr/>
            <p:nvPr/>
          </p:nvGrpSpPr>
          <p:grpSpPr>
            <a:xfrm>
              <a:off x="0" y="-1"/>
              <a:ext cx="575642" cy="202557"/>
              <a:chOff x="0" y="0"/>
              <a:chExt cx="575640" cy="202556"/>
            </a:xfrm>
          </p:grpSpPr>
          <p:sp>
            <p:nvSpPr>
              <p:cNvPr id="453" name="矩形"/>
              <p:cNvSpPr/>
              <p:nvPr/>
            </p:nvSpPr>
            <p:spPr>
              <a:xfrm rot="16200000">
                <a:off x="186542" y="-186543"/>
                <a:ext cx="202557" cy="575642"/>
              </a:xfrm>
              <a:prstGeom prst="rect">
                <a:avLst/>
              </a:prstGeom>
              <a:solidFill>
                <a:srgbClr val="111111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400">
                    <a:latin typeface="Microsoft YaHei"/>
                    <a:ea typeface="Microsoft YaHei"/>
                    <a:cs typeface="Microsoft YaHei"/>
                    <a:sym typeface="Microsoft YaHei"/>
                  </a:defRPr>
                </a:pPr>
                <a:endParaRPr/>
              </a:p>
            </p:txBody>
          </p:sp>
          <p:sp>
            <p:nvSpPr>
              <p:cNvPr id="454" name="矩形"/>
              <p:cNvSpPr/>
              <p:nvPr/>
            </p:nvSpPr>
            <p:spPr>
              <a:xfrm rot="16200000">
                <a:off x="142567" y="-59182"/>
                <a:ext cx="138157" cy="320922"/>
              </a:xfrm>
              <a:prstGeom prst="rect">
                <a:avLst/>
              </a:prstGeom>
              <a:solidFill>
                <a:srgbClr val="111111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400">
                    <a:latin typeface="Microsoft YaHei"/>
                    <a:ea typeface="Microsoft YaHei"/>
                    <a:cs typeface="Microsoft YaHei"/>
                    <a:sym typeface="Microsoft YaHei"/>
                  </a:defRPr>
                </a:pPr>
                <a:endParaRPr/>
              </a:p>
            </p:txBody>
          </p:sp>
          <p:sp>
            <p:nvSpPr>
              <p:cNvPr id="455" name="线条"/>
              <p:cNvSpPr/>
              <p:nvPr/>
            </p:nvSpPr>
            <p:spPr>
              <a:xfrm flipV="1">
                <a:off x="90393" y="57207"/>
                <a:ext cx="2" cy="88143"/>
              </a:xfrm>
              <a:prstGeom prst="line">
                <a:avLst/>
              </a:prstGeom>
              <a:solidFill>
                <a:srgbClr val="111111"/>
              </a:solidFill>
              <a:ln w="254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6" name="线条"/>
              <p:cNvSpPr/>
              <p:nvPr/>
            </p:nvSpPr>
            <p:spPr>
              <a:xfrm flipV="1">
                <a:off x="130456" y="56887"/>
                <a:ext cx="2" cy="88144"/>
              </a:xfrm>
              <a:prstGeom prst="line">
                <a:avLst/>
              </a:prstGeom>
              <a:solidFill>
                <a:srgbClr val="111111"/>
              </a:solidFill>
              <a:ln w="254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7" name="圆形"/>
              <p:cNvSpPr/>
              <p:nvPr/>
            </p:nvSpPr>
            <p:spPr>
              <a:xfrm rot="16200000">
                <a:off x="405555" y="81129"/>
                <a:ext cx="40297" cy="40297"/>
              </a:xfrm>
              <a:prstGeom prst="ellipse">
                <a:avLst/>
              </a:prstGeom>
              <a:solidFill>
                <a:srgbClr val="111111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400">
                    <a:latin typeface="Microsoft YaHei"/>
                    <a:ea typeface="Microsoft YaHei"/>
                    <a:cs typeface="Microsoft YaHei"/>
                    <a:sym typeface="Microsoft YaHei"/>
                  </a:defRPr>
                </a:pPr>
                <a:endParaRPr/>
              </a:p>
            </p:txBody>
          </p:sp>
          <p:sp>
            <p:nvSpPr>
              <p:cNvPr id="458" name="圆形"/>
              <p:cNvSpPr/>
              <p:nvPr/>
            </p:nvSpPr>
            <p:spPr>
              <a:xfrm rot="16200000">
                <a:off x="482177" y="81129"/>
                <a:ext cx="40297" cy="40297"/>
              </a:xfrm>
              <a:prstGeom prst="ellipse">
                <a:avLst/>
              </a:prstGeom>
              <a:solidFill>
                <a:srgbClr val="111111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400">
                    <a:latin typeface="Microsoft YaHei"/>
                    <a:ea typeface="Microsoft YaHei"/>
                    <a:cs typeface="Microsoft YaHei"/>
                    <a:sym typeface="Microsoft YaHei"/>
                  </a:defRPr>
                </a:pPr>
                <a:endParaRPr/>
              </a:p>
            </p:txBody>
          </p:sp>
        </p:grpSp>
      </p:grpSp>
      <p:grpSp>
        <p:nvGrpSpPr>
          <p:cNvPr id="466" name="组合 76"/>
          <p:cNvGrpSpPr/>
          <p:nvPr/>
        </p:nvGrpSpPr>
        <p:grpSpPr>
          <a:xfrm>
            <a:off x="1855759" y="4222677"/>
            <a:ext cx="317502" cy="581086"/>
            <a:chOff x="0" y="0"/>
            <a:chExt cx="317500" cy="581084"/>
          </a:xfrm>
        </p:grpSpPr>
        <p:sp>
          <p:nvSpPr>
            <p:cNvPr id="461" name="圆角矩形"/>
            <p:cNvSpPr/>
            <p:nvPr/>
          </p:nvSpPr>
          <p:spPr>
            <a:xfrm>
              <a:off x="0" y="0"/>
              <a:ext cx="317501" cy="581085"/>
            </a:xfrm>
            <a:prstGeom prst="roundRect">
              <a:avLst>
                <a:gd name="adj" fmla="val 6483"/>
              </a:avLst>
            </a:prstGeom>
            <a:solidFill>
              <a:srgbClr val="111111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400"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endParaRPr/>
            </a:p>
          </p:txBody>
        </p:sp>
        <p:sp>
          <p:nvSpPr>
            <p:cNvPr id="462" name="圆角矩形"/>
            <p:cNvSpPr/>
            <p:nvPr/>
          </p:nvSpPr>
          <p:spPr>
            <a:xfrm>
              <a:off x="7499" y="47462"/>
              <a:ext cx="302503" cy="441282"/>
            </a:xfrm>
            <a:prstGeom prst="roundRect">
              <a:avLst>
                <a:gd name="adj" fmla="val 3612"/>
              </a:avLst>
            </a:prstGeom>
            <a:solidFill>
              <a:srgbClr val="111111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400"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endParaRPr/>
            </a:p>
          </p:txBody>
        </p:sp>
        <p:sp>
          <p:nvSpPr>
            <p:cNvPr id="463" name="线条"/>
            <p:cNvSpPr/>
            <p:nvPr/>
          </p:nvSpPr>
          <p:spPr>
            <a:xfrm>
              <a:off x="124048" y="22814"/>
              <a:ext cx="67349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64" name="圆形"/>
            <p:cNvSpPr/>
            <p:nvPr/>
          </p:nvSpPr>
          <p:spPr>
            <a:xfrm>
              <a:off x="133407" y="507048"/>
              <a:ext cx="50685" cy="50683"/>
            </a:xfrm>
            <a:prstGeom prst="ellipse">
              <a:avLst/>
            </a:prstGeom>
            <a:solidFill>
              <a:srgbClr val="111111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400"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endParaRPr/>
            </a:p>
          </p:txBody>
        </p:sp>
        <p:sp>
          <p:nvSpPr>
            <p:cNvPr id="465" name="圆形"/>
            <p:cNvSpPr/>
            <p:nvPr/>
          </p:nvSpPr>
          <p:spPr>
            <a:xfrm>
              <a:off x="95481" y="17280"/>
              <a:ext cx="12701" cy="12701"/>
            </a:xfrm>
            <a:prstGeom prst="ellipse">
              <a:avLst/>
            </a:prstGeom>
            <a:solidFill>
              <a:schemeClr val="accent1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400"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endParaRPr/>
            </a:p>
          </p:txBody>
        </p:sp>
      </p:grpSp>
      <p:grpSp>
        <p:nvGrpSpPr>
          <p:cNvPr id="471" name="成组"/>
          <p:cNvGrpSpPr/>
          <p:nvPr/>
        </p:nvGrpSpPr>
        <p:grpSpPr>
          <a:xfrm>
            <a:off x="2984555" y="3811317"/>
            <a:ext cx="4818594" cy="1403806"/>
            <a:chOff x="0" y="0"/>
            <a:chExt cx="4818593" cy="1403805"/>
          </a:xfrm>
        </p:grpSpPr>
        <p:sp>
          <p:nvSpPr>
            <p:cNvPr id="467" name="箭头"/>
            <p:cNvSpPr/>
            <p:nvPr/>
          </p:nvSpPr>
          <p:spPr>
            <a:xfrm>
              <a:off x="0" y="0"/>
              <a:ext cx="4818594" cy="1403806"/>
            </a:xfrm>
            <a:prstGeom prst="rightArrow">
              <a:avLst>
                <a:gd name="adj1" fmla="val 68690"/>
                <a:gd name="adj2" fmla="val 100291"/>
              </a:avLst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468" name="Stream3"/>
            <p:cNvSpPr txBox="1"/>
            <p:nvPr/>
          </p:nvSpPr>
          <p:spPr>
            <a:xfrm>
              <a:off x="284601" y="510133"/>
              <a:ext cx="973395" cy="383539"/>
            </a:xfrm>
            <a:prstGeom prst="rect">
              <a:avLst/>
            </a:prstGeom>
            <a:solidFill>
              <a:schemeClr val="accent2"/>
            </a:solidFill>
            <a:ln w="25400" cap="flat">
              <a:solidFill>
                <a:srgbClr val="0061B9"/>
              </a:solidFill>
              <a:prstDash val="solid"/>
              <a:round/>
            </a:ln>
            <a:effectLst/>
          </p:spPr>
          <p:txBody>
            <a:bodyPr wrap="none" lIns="45718" tIns="45718" rIns="45718" bIns="45718" numCol="1" anchor="ctr">
              <a:norm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Stream3</a:t>
              </a:r>
            </a:p>
          </p:txBody>
        </p:sp>
        <p:sp>
          <p:nvSpPr>
            <p:cNvPr id="469" name="Stream2"/>
            <p:cNvSpPr txBox="1"/>
            <p:nvPr/>
          </p:nvSpPr>
          <p:spPr>
            <a:xfrm>
              <a:off x="1432107" y="510133"/>
              <a:ext cx="973395" cy="383539"/>
            </a:xfrm>
            <a:prstGeom prst="rect">
              <a:avLst/>
            </a:prstGeom>
            <a:solidFill>
              <a:schemeClr val="accent2"/>
            </a:solidFill>
            <a:ln w="25400" cap="flat">
              <a:solidFill>
                <a:srgbClr val="0061B9"/>
              </a:solidFill>
              <a:prstDash val="solid"/>
              <a:round/>
            </a:ln>
            <a:effectLst/>
          </p:spPr>
          <p:txBody>
            <a:bodyPr wrap="none" lIns="45718" tIns="45718" rIns="45718" bIns="45718" numCol="1" anchor="ctr">
              <a:norm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Stream2</a:t>
              </a:r>
            </a:p>
          </p:txBody>
        </p:sp>
        <p:sp>
          <p:nvSpPr>
            <p:cNvPr id="470" name="Stream1"/>
            <p:cNvSpPr txBox="1"/>
            <p:nvPr/>
          </p:nvSpPr>
          <p:spPr>
            <a:xfrm>
              <a:off x="2579614" y="510133"/>
              <a:ext cx="973394" cy="383539"/>
            </a:xfrm>
            <a:prstGeom prst="rect">
              <a:avLst/>
            </a:prstGeom>
            <a:solidFill>
              <a:schemeClr val="accent2"/>
            </a:solidFill>
            <a:ln w="25400" cap="flat">
              <a:solidFill>
                <a:srgbClr val="0061B9"/>
              </a:solidFill>
              <a:prstDash val="solid"/>
              <a:round/>
            </a:ln>
            <a:effectLst/>
          </p:spPr>
          <p:txBody>
            <a:bodyPr wrap="none" lIns="45718" tIns="45718" rIns="45718" bIns="45718" numCol="1" anchor="ctr">
              <a:norm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Stream1</a:t>
              </a:r>
            </a:p>
          </p:txBody>
        </p:sp>
      </p:grpSp>
      <p:sp>
        <p:nvSpPr>
          <p:cNvPr id="472" name="Stream2"/>
          <p:cNvSpPr txBox="1"/>
          <p:nvPr/>
        </p:nvSpPr>
        <p:spPr>
          <a:xfrm>
            <a:off x="4416663" y="4321450"/>
            <a:ext cx="973394" cy="383539"/>
          </a:xfrm>
          <a:prstGeom prst="rect">
            <a:avLst/>
          </a:prstGeom>
          <a:solidFill>
            <a:srgbClr val="A7A7A7"/>
          </a:solidFill>
          <a:ln w="25400">
            <a:solidFill>
              <a:srgbClr val="0061B9"/>
            </a:solidFill>
          </a:ln>
        </p:spPr>
        <p:txBody>
          <a:bodyPr wrap="none" lIns="45718" tIns="45718" rIns="45718" bIns="45718" anchor="ctr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Stream2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dur="65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1" grpId="1" animBg="1" advAuto="0"/>
      <p:bldP spid="441" grpId="2" animBg="1" advAuto="0"/>
      <p:bldP spid="471" grpId="3" animBg="1" advAuto="0"/>
      <p:bldP spid="472" grpId="4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页脚占位符 3"/>
          <p:cNvSpPr txBox="1"/>
          <p:nvPr/>
        </p:nvSpPr>
        <p:spPr>
          <a:xfrm>
            <a:off x="838200" y="6406785"/>
            <a:ext cx="4114800" cy="264253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0808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r>
              <a:t>© JIGUANG. Confidential. All Rights Reserved. </a:t>
            </a:r>
          </a:p>
        </p:txBody>
      </p:sp>
      <p:sp>
        <p:nvSpPr>
          <p:cNvPr id="475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719" tIns="45719" rIns="45719" bIns="45719"/>
          <a:lstStyle>
            <a:lvl1pPr defTabSz="713105">
              <a:defRPr sz="2495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QUIC的其他优势</a:t>
            </a:r>
          </a:p>
        </p:txBody>
      </p:sp>
      <p:sp>
        <p:nvSpPr>
          <p:cNvPr id="476" name="灯片编号占位符 4"/>
          <p:cNvSpPr txBox="1">
            <a:spLocks noGrp="1"/>
          </p:cNvSpPr>
          <p:nvPr>
            <p:ph type="sldNum" sz="quarter" idx="4294967295"/>
          </p:nvPr>
        </p:nvSpPr>
        <p:spPr>
          <a:xfrm>
            <a:off x="5959173" y="6406787"/>
            <a:ext cx="273654" cy="26425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477" name="连接迁移：对于移动设备，网络切换是常有的事。对于TCP来说IP变了需要重新连接。而QUIC使用一个64位ID标识维持，不需要重连…"/>
          <p:cNvSpPr txBox="1"/>
          <p:nvPr/>
        </p:nvSpPr>
        <p:spPr>
          <a:xfrm>
            <a:off x="1034354" y="1271579"/>
            <a:ext cx="9045623" cy="1615439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normAutofit/>
          </a:bodyPr>
          <a:lstStyle/>
          <a:p>
            <a:pPr marL="240665" indent="-240665">
              <a:buSzPct val="100000"/>
              <a:buAutoNum type="arabicPeriod"/>
              <a:defRPr sz="2200">
                <a:solidFill>
                  <a:srgbClr val="FFFFFF"/>
                </a:solidFill>
              </a:defRPr>
            </a:pPr>
            <a:r>
              <a:t>连接迁移：对于移动设备，网络切换是常有的事。对于TCP来说IP变了需要重新连接。而QUIC使用一个64位ID标识维持，不需要重连</a:t>
            </a:r>
          </a:p>
          <a:p>
            <a:pPr marL="240665" indent="-240665">
              <a:buSzPct val="100000"/>
              <a:buAutoNum type="arabicPeriod"/>
              <a:defRPr sz="2200">
                <a:solidFill>
                  <a:srgbClr val="FFFFFF"/>
                </a:solidFill>
              </a:defRPr>
            </a:pPr>
            <a:r>
              <a:t>QUIC采用了压缩的ECDSA证书，减少了传输量</a:t>
            </a:r>
          </a:p>
          <a:p>
            <a:pPr marL="240665" indent="-240665">
              <a:buSzPct val="100000"/>
              <a:buAutoNum type="arabicPeriod"/>
              <a:defRPr sz="2200">
                <a:solidFill>
                  <a:srgbClr val="FFFFFF"/>
                </a:solidFill>
              </a:defRPr>
            </a:pPr>
            <a:r>
              <a:t>QUIC如何避免UDP DDoS攻击</a:t>
            </a:r>
          </a:p>
        </p:txBody>
      </p:sp>
      <p:grpSp>
        <p:nvGrpSpPr>
          <p:cNvPr id="557" name="成组"/>
          <p:cNvGrpSpPr/>
          <p:nvPr/>
        </p:nvGrpSpPr>
        <p:grpSpPr>
          <a:xfrm>
            <a:off x="1380818" y="3178149"/>
            <a:ext cx="4483028" cy="3039684"/>
            <a:chOff x="0" y="0"/>
            <a:chExt cx="4483026" cy="3039682"/>
          </a:xfrm>
        </p:grpSpPr>
        <p:grpSp>
          <p:nvGrpSpPr>
            <p:cNvPr id="492" name="组合 33"/>
            <p:cNvGrpSpPr/>
            <p:nvPr/>
          </p:nvGrpSpPr>
          <p:grpSpPr>
            <a:xfrm>
              <a:off x="356767" y="-1"/>
              <a:ext cx="575643" cy="433043"/>
              <a:chOff x="0" y="0"/>
              <a:chExt cx="575641" cy="433041"/>
            </a:xfrm>
          </p:grpSpPr>
          <p:grpSp>
            <p:nvGrpSpPr>
              <p:cNvPr id="484" name="成组"/>
              <p:cNvGrpSpPr/>
              <p:nvPr/>
            </p:nvGrpSpPr>
            <p:grpSpPr>
              <a:xfrm>
                <a:off x="0" y="230485"/>
                <a:ext cx="575641" cy="202557"/>
                <a:chOff x="0" y="0"/>
                <a:chExt cx="575640" cy="202555"/>
              </a:xfrm>
            </p:grpSpPr>
            <p:sp>
              <p:nvSpPr>
                <p:cNvPr id="478" name="矩形"/>
                <p:cNvSpPr/>
                <p:nvPr/>
              </p:nvSpPr>
              <p:spPr>
                <a:xfrm rot="16200000">
                  <a:off x="186542" y="-186543"/>
                  <a:ext cx="202556" cy="575641"/>
                </a:xfrm>
                <a:prstGeom prst="rect">
                  <a:avLst/>
                </a:prstGeom>
                <a:solidFill>
                  <a:srgbClr val="111111"/>
                </a:solidFill>
                <a:ln w="127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latin typeface="Microsoft YaHei"/>
                      <a:ea typeface="Microsoft YaHei"/>
                      <a:cs typeface="Microsoft YaHei"/>
                      <a:sym typeface="Microsoft YaHei"/>
                    </a:defRPr>
                  </a:pPr>
                  <a:endParaRPr/>
                </a:p>
              </p:txBody>
            </p:sp>
            <p:sp>
              <p:nvSpPr>
                <p:cNvPr id="479" name="矩形"/>
                <p:cNvSpPr/>
                <p:nvPr/>
              </p:nvSpPr>
              <p:spPr>
                <a:xfrm rot="16200000">
                  <a:off x="142568" y="-59183"/>
                  <a:ext cx="138156" cy="320922"/>
                </a:xfrm>
                <a:prstGeom prst="rect">
                  <a:avLst/>
                </a:prstGeom>
                <a:solidFill>
                  <a:srgbClr val="111111"/>
                </a:solidFill>
                <a:ln w="127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latin typeface="Microsoft YaHei"/>
                      <a:ea typeface="Microsoft YaHei"/>
                      <a:cs typeface="Microsoft YaHei"/>
                      <a:sym typeface="Microsoft YaHei"/>
                    </a:defRPr>
                  </a:pPr>
                  <a:endParaRPr/>
                </a:p>
              </p:txBody>
            </p:sp>
            <p:sp>
              <p:nvSpPr>
                <p:cNvPr id="480" name="线条"/>
                <p:cNvSpPr/>
                <p:nvPr/>
              </p:nvSpPr>
              <p:spPr>
                <a:xfrm flipV="1">
                  <a:off x="90393" y="57207"/>
                  <a:ext cx="2" cy="88142"/>
                </a:xfrm>
                <a:prstGeom prst="line">
                  <a:avLst/>
                </a:prstGeom>
                <a:solidFill>
                  <a:srgbClr val="111111"/>
                </a:solidFill>
                <a:ln w="254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81" name="线条"/>
                <p:cNvSpPr/>
                <p:nvPr/>
              </p:nvSpPr>
              <p:spPr>
                <a:xfrm flipV="1">
                  <a:off x="130456" y="56887"/>
                  <a:ext cx="2" cy="88143"/>
                </a:xfrm>
                <a:prstGeom prst="line">
                  <a:avLst/>
                </a:prstGeom>
                <a:solidFill>
                  <a:srgbClr val="111111"/>
                </a:solidFill>
                <a:ln w="254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82" name="圆形"/>
                <p:cNvSpPr/>
                <p:nvPr/>
              </p:nvSpPr>
              <p:spPr>
                <a:xfrm rot="16200000">
                  <a:off x="405555" y="81129"/>
                  <a:ext cx="40297" cy="40297"/>
                </a:xfrm>
                <a:prstGeom prst="ellipse">
                  <a:avLst/>
                </a:prstGeom>
                <a:solidFill>
                  <a:srgbClr val="111111"/>
                </a:solidFill>
                <a:ln w="127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latin typeface="Microsoft YaHei"/>
                      <a:ea typeface="Microsoft YaHei"/>
                      <a:cs typeface="Microsoft YaHei"/>
                      <a:sym typeface="Microsoft YaHei"/>
                    </a:defRPr>
                  </a:pPr>
                  <a:endParaRPr/>
                </a:p>
              </p:txBody>
            </p:sp>
            <p:sp>
              <p:nvSpPr>
                <p:cNvPr id="483" name="圆形"/>
                <p:cNvSpPr/>
                <p:nvPr/>
              </p:nvSpPr>
              <p:spPr>
                <a:xfrm rot="16200000">
                  <a:off x="482177" y="81129"/>
                  <a:ext cx="40297" cy="40297"/>
                </a:xfrm>
                <a:prstGeom prst="ellipse">
                  <a:avLst/>
                </a:prstGeom>
                <a:solidFill>
                  <a:srgbClr val="111111"/>
                </a:solidFill>
                <a:ln w="127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latin typeface="Microsoft YaHei"/>
                      <a:ea typeface="Microsoft YaHei"/>
                      <a:cs typeface="Microsoft YaHei"/>
                      <a:sym typeface="Microsoft YaHei"/>
                    </a:defRPr>
                  </a:pPr>
                  <a:endParaRPr/>
                </a:p>
              </p:txBody>
            </p:sp>
          </p:grpSp>
          <p:grpSp>
            <p:nvGrpSpPr>
              <p:cNvPr id="491" name="成组"/>
              <p:cNvGrpSpPr/>
              <p:nvPr/>
            </p:nvGrpSpPr>
            <p:grpSpPr>
              <a:xfrm>
                <a:off x="0" y="-1"/>
                <a:ext cx="575642" cy="202557"/>
                <a:chOff x="0" y="0"/>
                <a:chExt cx="575640" cy="202556"/>
              </a:xfrm>
            </p:grpSpPr>
            <p:sp>
              <p:nvSpPr>
                <p:cNvPr id="485" name="矩形"/>
                <p:cNvSpPr/>
                <p:nvPr/>
              </p:nvSpPr>
              <p:spPr>
                <a:xfrm rot="16200000">
                  <a:off x="186542" y="-186543"/>
                  <a:ext cx="202557" cy="575642"/>
                </a:xfrm>
                <a:prstGeom prst="rect">
                  <a:avLst/>
                </a:prstGeom>
                <a:solidFill>
                  <a:srgbClr val="111111"/>
                </a:solidFill>
                <a:ln w="127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latin typeface="Microsoft YaHei"/>
                      <a:ea typeface="Microsoft YaHei"/>
                      <a:cs typeface="Microsoft YaHei"/>
                      <a:sym typeface="Microsoft YaHei"/>
                    </a:defRPr>
                  </a:pPr>
                  <a:endParaRPr/>
                </a:p>
              </p:txBody>
            </p:sp>
            <p:sp>
              <p:nvSpPr>
                <p:cNvPr id="486" name="矩形"/>
                <p:cNvSpPr/>
                <p:nvPr/>
              </p:nvSpPr>
              <p:spPr>
                <a:xfrm rot="16200000">
                  <a:off x="142567" y="-59182"/>
                  <a:ext cx="138157" cy="320922"/>
                </a:xfrm>
                <a:prstGeom prst="rect">
                  <a:avLst/>
                </a:prstGeom>
                <a:solidFill>
                  <a:srgbClr val="111111"/>
                </a:solidFill>
                <a:ln w="127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latin typeface="Microsoft YaHei"/>
                      <a:ea typeface="Microsoft YaHei"/>
                      <a:cs typeface="Microsoft YaHei"/>
                      <a:sym typeface="Microsoft YaHei"/>
                    </a:defRPr>
                  </a:pPr>
                  <a:endParaRPr/>
                </a:p>
              </p:txBody>
            </p:sp>
            <p:sp>
              <p:nvSpPr>
                <p:cNvPr id="487" name="线条"/>
                <p:cNvSpPr/>
                <p:nvPr/>
              </p:nvSpPr>
              <p:spPr>
                <a:xfrm flipV="1">
                  <a:off x="90393" y="57207"/>
                  <a:ext cx="2" cy="88143"/>
                </a:xfrm>
                <a:prstGeom prst="line">
                  <a:avLst/>
                </a:prstGeom>
                <a:solidFill>
                  <a:srgbClr val="111111"/>
                </a:solidFill>
                <a:ln w="254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88" name="线条"/>
                <p:cNvSpPr/>
                <p:nvPr/>
              </p:nvSpPr>
              <p:spPr>
                <a:xfrm flipV="1">
                  <a:off x="130456" y="56887"/>
                  <a:ext cx="2" cy="88144"/>
                </a:xfrm>
                <a:prstGeom prst="line">
                  <a:avLst/>
                </a:prstGeom>
                <a:solidFill>
                  <a:srgbClr val="111111"/>
                </a:solidFill>
                <a:ln w="254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89" name="圆形"/>
                <p:cNvSpPr/>
                <p:nvPr/>
              </p:nvSpPr>
              <p:spPr>
                <a:xfrm rot="16200000">
                  <a:off x="405555" y="81129"/>
                  <a:ext cx="40297" cy="40297"/>
                </a:xfrm>
                <a:prstGeom prst="ellipse">
                  <a:avLst/>
                </a:prstGeom>
                <a:solidFill>
                  <a:srgbClr val="111111"/>
                </a:solidFill>
                <a:ln w="127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latin typeface="Microsoft YaHei"/>
                      <a:ea typeface="Microsoft YaHei"/>
                      <a:cs typeface="Microsoft YaHei"/>
                      <a:sym typeface="Microsoft YaHei"/>
                    </a:defRPr>
                  </a:pPr>
                  <a:endParaRPr/>
                </a:p>
              </p:txBody>
            </p:sp>
            <p:sp>
              <p:nvSpPr>
                <p:cNvPr id="490" name="圆形"/>
                <p:cNvSpPr/>
                <p:nvPr/>
              </p:nvSpPr>
              <p:spPr>
                <a:xfrm rot="16200000">
                  <a:off x="482177" y="81129"/>
                  <a:ext cx="40297" cy="40297"/>
                </a:xfrm>
                <a:prstGeom prst="ellipse">
                  <a:avLst/>
                </a:prstGeom>
                <a:solidFill>
                  <a:srgbClr val="111111"/>
                </a:solidFill>
                <a:ln w="127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latin typeface="Microsoft YaHei"/>
                      <a:ea typeface="Microsoft YaHei"/>
                      <a:cs typeface="Microsoft YaHei"/>
                      <a:sym typeface="Microsoft YaHei"/>
                    </a:defRPr>
                  </a:pPr>
                  <a:endParaRPr/>
                </a:p>
              </p:txBody>
            </p:sp>
          </p:grpSp>
        </p:grpSp>
        <p:grpSp>
          <p:nvGrpSpPr>
            <p:cNvPr id="507" name="组合 33"/>
            <p:cNvGrpSpPr/>
            <p:nvPr/>
          </p:nvGrpSpPr>
          <p:grpSpPr>
            <a:xfrm>
              <a:off x="356767" y="717823"/>
              <a:ext cx="575643" cy="433043"/>
              <a:chOff x="0" y="0"/>
              <a:chExt cx="575641" cy="433041"/>
            </a:xfrm>
          </p:grpSpPr>
          <p:grpSp>
            <p:nvGrpSpPr>
              <p:cNvPr id="499" name="成组"/>
              <p:cNvGrpSpPr/>
              <p:nvPr/>
            </p:nvGrpSpPr>
            <p:grpSpPr>
              <a:xfrm>
                <a:off x="0" y="230485"/>
                <a:ext cx="575641" cy="202557"/>
                <a:chOff x="0" y="0"/>
                <a:chExt cx="575640" cy="202555"/>
              </a:xfrm>
            </p:grpSpPr>
            <p:sp>
              <p:nvSpPr>
                <p:cNvPr id="493" name="矩形"/>
                <p:cNvSpPr/>
                <p:nvPr/>
              </p:nvSpPr>
              <p:spPr>
                <a:xfrm rot="16200000">
                  <a:off x="186542" y="-186543"/>
                  <a:ext cx="202556" cy="575641"/>
                </a:xfrm>
                <a:prstGeom prst="rect">
                  <a:avLst/>
                </a:prstGeom>
                <a:solidFill>
                  <a:srgbClr val="111111"/>
                </a:solidFill>
                <a:ln w="127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latin typeface="Microsoft YaHei"/>
                      <a:ea typeface="Microsoft YaHei"/>
                      <a:cs typeface="Microsoft YaHei"/>
                      <a:sym typeface="Microsoft YaHei"/>
                    </a:defRPr>
                  </a:pPr>
                  <a:endParaRPr/>
                </a:p>
              </p:txBody>
            </p:sp>
            <p:sp>
              <p:nvSpPr>
                <p:cNvPr id="494" name="矩形"/>
                <p:cNvSpPr/>
                <p:nvPr/>
              </p:nvSpPr>
              <p:spPr>
                <a:xfrm rot="16200000">
                  <a:off x="142568" y="-59183"/>
                  <a:ext cx="138156" cy="320922"/>
                </a:xfrm>
                <a:prstGeom prst="rect">
                  <a:avLst/>
                </a:prstGeom>
                <a:solidFill>
                  <a:srgbClr val="111111"/>
                </a:solidFill>
                <a:ln w="127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latin typeface="Microsoft YaHei"/>
                      <a:ea typeface="Microsoft YaHei"/>
                      <a:cs typeface="Microsoft YaHei"/>
                      <a:sym typeface="Microsoft YaHei"/>
                    </a:defRPr>
                  </a:pPr>
                  <a:endParaRPr/>
                </a:p>
              </p:txBody>
            </p:sp>
            <p:sp>
              <p:nvSpPr>
                <p:cNvPr id="495" name="线条"/>
                <p:cNvSpPr/>
                <p:nvPr/>
              </p:nvSpPr>
              <p:spPr>
                <a:xfrm flipV="1">
                  <a:off x="90393" y="57207"/>
                  <a:ext cx="2" cy="88142"/>
                </a:xfrm>
                <a:prstGeom prst="line">
                  <a:avLst/>
                </a:prstGeom>
                <a:solidFill>
                  <a:srgbClr val="111111"/>
                </a:solidFill>
                <a:ln w="254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96" name="线条"/>
                <p:cNvSpPr/>
                <p:nvPr/>
              </p:nvSpPr>
              <p:spPr>
                <a:xfrm flipV="1">
                  <a:off x="130456" y="56887"/>
                  <a:ext cx="2" cy="88143"/>
                </a:xfrm>
                <a:prstGeom prst="line">
                  <a:avLst/>
                </a:prstGeom>
                <a:solidFill>
                  <a:srgbClr val="111111"/>
                </a:solidFill>
                <a:ln w="254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97" name="圆形"/>
                <p:cNvSpPr/>
                <p:nvPr/>
              </p:nvSpPr>
              <p:spPr>
                <a:xfrm rot="16200000">
                  <a:off x="405555" y="81129"/>
                  <a:ext cx="40297" cy="40297"/>
                </a:xfrm>
                <a:prstGeom prst="ellipse">
                  <a:avLst/>
                </a:prstGeom>
                <a:solidFill>
                  <a:srgbClr val="111111"/>
                </a:solidFill>
                <a:ln w="127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latin typeface="Microsoft YaHei"/>
                      <a:ea typeface="Microsoft YaHei"/>
                      <a:cs typeface="Microsoft YaHei"/>
                      <a:sym typeface="Microsoft YaHei"/>
                    </a:defRPr>
                  </a:pPr>
                  <a:endParaRPr/>
                </a:p>
              </p:txBody>
            </p:sp>
            <p:sp>
              <p:nvSpPr>
                <p:cNvPr id="498" name="圆形"/>
                <p:cNvSpPr/>
                <p:nvPr/>
              </p:nvSpPr>
              <p:spPr>
                <a:xfrm rot="16200000">
                  <a:off x="482177" y="81129"/>
                  <a:ext cx="40297" cy="40297"/>
                </a:xfrm>
                <a:prstGeom prst="ellipse">
                  <a:avLst/>
                </a:prstGeom>
                <a:solidFill>
                  <a:srgbClr val="111111"/>
                </a:solidFill>
                <a:ln w="127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latin typeface="Microsoft YaHei"/>
                      <a:ea typeface="Microsoft YaHei"/>
                      <a:cs typeface="Microsoft YaHei"/>
                      <a:sym typeface="Microsoft YaHei"/>
                    </a:defRPr>
                  </a:pPr>
                  <a:endParaRPr/>
                </a:p>
              </p:txBody>
            </p:sp>
          </p:grpSp>
          <p:grpSp>
            <p:nvGrpSpPr>
              <p:cNvPr id="506" name="成组"/>
              <p:cNvGrpSpPr/>
              <p:nvPr/>
            </p:nvGrpSpPr>
            <p:grpSpPr>
              <a:xfrm>
                <a:off x="0" y="-1"/>
                <a:ext cx="575642" cy="202557"/>
                <a:chOff x="0" y="0"/>
                <a:chExt cx="575640" cy="202556"/>
              </a:xfrm>
            </p:grpSpPr>
            <p:sp>
              <p:nvSpPr>
                <p:cNvPr id="500" name="矩形"/>
                <p:cNvSpPr/>
                <p:nvPr/>
              </p:nvSpPr>
              <p:spPr>
                <a:xfrm rot="16200000">
                  <a:off x="186542" y="-186543"/>
                  <a:ext cx="202557" cy="575642"/>
                </a:xfrm>
                <a:prstGeom prst="rect">
                  <a:avLst/>
                </a:prstGeom>
                <a:solidFill>
                  <a:srgbClr val="111111"/>
                </a:solidFill>
                <a:ln w="127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latin typeface="Microsoft YaHei"/>
                      <a:ea typeface="Microsoft YaHei"/>
                      <a:cs typeface="Microsoft YaHei"/>
                      <a:sym typeface="Microsoft YaHei"/>
                    </a:defRPr>
                  </a:pPr>
                  <a:endParaRPr/>
                </a:p>
              </p:txBody>
            </p:sp>
            <p:sp>
              <p:nvSpPr>
                <p:cNvPr id="501" name="矩形"/>
                <p:cNvSpPr/>
                <p:nvPr/>
              </p:nvSpPr>
              <p:spPr>
                <a:xfrm rot="16200000">
                  <a:off x="142567" y="-59182"/>
                  <a:ext cx="138157" cy="320922"/>
                </a:xfrm>
                <a:prstGeom prst="rect">
                  <a:avLst/>
                </a:prstGeom>
                <a:solidFill>
                  <a:srgbClr val="111111"/>
                </a:solidFill>
                <a:ln w="127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latin typeface="Microsoft YaHei"/>
                      <a:ea typeface="Microsoft YaHei"/>
                      <a:cs typeface="Microsoft YaHei"/>
                      <a:sym typeface="Microsoft YaHei"/>
                    </a:defRPr>
                  </a:pPr>
                  <a:endParaRPr/>
                </a:p>
              </p:txBody>
            </p:sp>
            <p:sp>
              <p:nvSpPr>
                <p:cNvPr id="502" name="线条"/>
                <p:cNvSpPr/>
                <p:nvPr/>
              </p:nvSpPr>
              <p:spPr>
                <a:xfrm flipV="1">
                  <a:off x="90393" y="57207"/>
                  <a:ext cx="2" cy="88143"/>
                </a:xfrm>
                <a:prstGeom prst="line">
                  <a:avLst/>
                </a:prstGeom>
                <a:solidFill>
                  <a:srgbClr val="111111"/>
                </a:solidFill>
                <a:ln w="254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03" name="线条"/>
                <p:cNvSpPr/>
                <p:nvPr/>
              </p:nvSpPr>
              <p:spPr>
                <a:xfrm flipV="1">
                  <a:off x="130456" y="56887"/>
                  <a:ext cx="2" cy="88144"/>
                </a:xfrm>
                <a:prstGeom prst="line">
                  <a:avLst/>
                </a:prstGeom>
                <a:solidFill>
                  <a:srgbClr val="111111"/>
                </a:solidFill>
                <a:ln w="254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04" name="圆形"/>
                <p:cNvSpPr/>
                <p:nvPr/>
              </p:nvSpPr>
              <p:spPr>
                <a:xfrm rot="16200000">
                  <a:off x="405555" y="81129"/>
                  <a:ext cx="40297" cy="40297"/>
                </a:xfrm>
                <a:prstGeom prst="ellipse">
                  <a:avLst/>
                </a:prstGeom>
                <a:solidFill>
                  <a:srgbClr val="111111"/>
                </a:solidFill>
                <a:ln w="127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latin typeface="Microsoft YaHei"/>
                      <a:ea typeface="Microsoft YaHei"/>
                      <a:cs typeface="Microsoft YaHei"/>
                      <a:sym typeface="Microsoft YaHei"/>
                    </a:defRPr>
                  </a:pPr>
                  <a:endParaRPr/>
                </a:p>
              </p:txBody>
            </p:sp>
            <p:sp>
              <p:nvSpPr>
                <p:cNvPr id="505" name="圆形"/>
                <p:cNvSpPr/>
                <p:nvPr/>
              </p:nvSpPr>
              <p:spPr>
                <a:xfrm rot="16200000">
                  <a:off x="482177" y="81129"/>
                  <a:ext cx="40297" cy="40297"/>
                </a:xfrm>
                <a:prstGeom prst="ellipse">
                  <a:avLst/>
                </a:prstGeom>
                <a:solidFill>
                  <a:srgbClr val="111111"/>
                </a:solidFill>
                <a:ln w="127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latin typeface="Microsoft YaHei"/>
                      <a:ea typeface="Microsoft YaHei"/>
                      <a:cs typeface="Microsoft YaHei"/>
                      <a:sym typeface="Microsoft YaHei"/>
                    </a:defRPr>
                  </a:pPr>
                  <a:endParaRPr/>
                </a:p>
              </p:txBody>
            </p:sp>
          </p:grpSp>
        </p:grpSp>
        <p:grpSp>
          <p:nvGrpSpPr>
            <p:cNvPr id="522" name="组合 33"/>
            <p:cNvGrpSpPr/>
            <p:nvPr/>
          </p:nvGrpSpPr>
          <p:grpSpPr>
            <a:xfrm>
              <a:off x="356767" y="1973229"/>
              <a:ext cx="575643" cy="433043"/>
              <a:chOff x="0" y="0"/>
              <a:chExt cx="575641" cy="433041"/>
            </a:xfrm>
          </p:grpSpPr>
          <p:grpSp>
            <p:nvGrpSpPr>
              <p:cNvPr id="514" name="成组"/>
              <p:cNvGrpSpPr/>
              <p:nvPr/>
            </p:nvGrpSpPr>
            <p:grpSpPr>
              <a:xfrm>
                <a:off x="0" y="230485"/>
                <a:ext cx="575641" cy="202557"/>
                <a:chOff x="0" y="0"/>
                <a:chExt cx="575640" cy="202555"/>
              </a:xfrm>
            </p:grpSpPr>
            <p:sp>
              <p:nvSpPr>
                <p:cNvPr id="508" name="矩形"/>
                <p:cNvSpPr/>
                <p:nvPr/>
              </p:nvSpPr>
              <p:spPr>
                <a:xfrm rot="16200000">
                  <a:off x="186542" y="-186543"/>
                  <a:ext cx="202556" cy="575641"/>
                </a:xfrm>
                <a:prstGeom prst="rect">
                  <a:avLst/>
                </a:prstGeom>
                <a:solidFill>
                  <a:srgbClr val="111111"/>
                </a:solidFill>
                <a:ln w="127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latin typeface="Microsoft YaHei"/>
                      <a:ea typeface="Microsoft YaHei"/>
                      <a:cs typeface="Microsoft YaHei"/>
                      <a:sym typeface="Microsoft YaHei"/>
                    </a:defRPr>
                  </a:pPr>
                  <a:endParaRPr/>
                </a:p>
              </p:txBody>
            </p:sp>
            <p:sp>
              <p:nvSpPr>
                <p:cNvPr id="509" name="矩形"/>
                <p:cNvSpPr/>
                <p:nvPr/>
              </p:nvSpPr>
              <p:spPr>
                <a:xfrm rot="16200000">
                  <a:off x="142568" y="-59183"/>
                  <a:ext cx="138156" cy="320922"/>
                </a:xfrm>
                <a:prstGeom prst="rect">
                  <a:avLst/>
                </a:prstGeom>
                <a:solidFill>
                  <a:srgbClr val="111111"/>
                </a:solidFill>
                <a:ln w="127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latin typeface="Microsoft YaHei"/>
                      <a:ea typeface="Microsoft YaHei"/>
                      <a:cs typeface="Microsoft YaHei"/>
                      <a:sym typeface="Microsoft YaHei"/>
                    </a:defRPr>
                  </a:pPr>
                  <a:endParaRPr/>
                </a:p>
              </p:txBody>
            </p:sp>
            <p:sp>
              <p:nvSpPr>
                <p:cNvPr id="510" name="线条"/>
                <p:cNvSpPr/>
                <p:nvPr/>
              </p:nvSpPr>
              <p:spPr>
                <a:xfrm flipV="1">
                  <a:off x="90393" y="57207"/>
                  <a:ext cx="2" cy="88142"/>
                </a:xfrm>
                <a:prstGeom prst="line">
                  <a:avLst/>
                </a:prstGeom>
                <a:solidFill>
                  <a:srgbClr val="111111"/>
                </a:solidFill>
                <a:ln w="254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11" name="线条"/>
                <p:cNvSpPr/>
                <p:nvPr/>
              </p:nvSpPr>
              <p:spPr>
                <a:xfrm flipV="1">
                  <a:off x="130456" y="56887"/>
                  <a:ext cx="2" cy="88143"/>
                </a:xfrm>
                <a:prstGeom prst="line">
                  <a:avLst/>
                </a:prstGeom>
                <a:solidFill>
                  <a:srgbClr val="111111"/>
                </a:solidFill>
                <a:ln w="254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12" name="圆形"/>
                <p:cNvSpPr/>
                <p:nvPr/>
              </p:nvSpPr>
              <p:spPr>
                <a:xfrm rot="16200000">
                  <a:off x="405555" y="81129"/>
                  <a:ext cx="40297" cy="40297"/>
                </a:xfrm>
                <a:prstGeom prst="ellipse">
                  <a:avLst/>
                </a:prstGeom>
                <a:solidFill>
                  <a:srgbClr val="111111"/>
                </a:solidFill>
                <a:ln w="127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latin typeface="Microsoft YaHei"/>
                      <a:ea typeface="Microsoft YaHei"/>
                      <a:cs typeface="Microsoft YaHei"/>
                      <a:sym typeface="Microsoft YaHei"/>
                    </a:defRPr>
                  </a:pPr>
                  <a:endParaRPr/>
                </a:p>
              </p:txBody>
            </p:sp>
            <p:sp>
              <p:nvSpPr>
                <p:cNvPr id="513" name="圆形"/>
                <p:cNvSpPr/>
                <p:nvPr/>
              </p:nvSpPr>
              <p:spPr>
                <a:xfrm rot="16200000">
                  <a:off x="482177" y="81129"/>
                  <a:ext cx="40297" cy="40297"/>
                </a:xfrm>
                <a:prstGeom prst="ellipse">
                  <a:avLst/>
                </a:prstGeom>
                <a:solidFill>
                  <a:srgbClr val="111111"/>
                </a:solidFill>
                <a:ln w="127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latin typeface="Microsoft YaHei"/>
                      <a:ea typeface="Microsoft YaHei"/>
                      <a:cs typeface="Microsoft YaHei"/>
                      <a:sym typeface="Microsoft YaHei"/>
                    </a:defRPr>
                  </a:pPr>
                  <a:endParaRPr/>
                </a:p>
              </p:txBody>
            </p:sp>
          </p:grpSp>
          <p:grpSp>
            <p:nvGrpSpPr>
              <p:cNvPr id="521" name="成组"/>
              <p:cNvGrpSpPr/>
              <p:nvPr/>
            </p:nvGrpSpPr>
            <p:grpSpPr>
              <a:xfrm>
                <a:off x="0" y="-1"/>
                <a:ext cx="575642" cy="202557"/>
                <a:chOff x="0" y="0"/>
                <a:chExt cx="575640" cy="202556"/>
              </a:xfrm>
            </p:grpSpPr>
            <p:sp>
              <p:nvSpPr>
                <p:cNvPr id="515" name="矩形"/>
                <p:cNvSpPr/>
                <p:nvPr/>
              </p:nvSpPr>
              <p:spPr>
                <a:xfrm rot="16200000">
                  <a:off x="186542" y="-186543"/>
                  <a:ext cx="202557" cy="575642"/>
                </a:xfrm>
                <a:prstGeom prst="rect">
                  <a:avLst/>
                </a:prstGeom>
                <a:solidFill>
                  <a:srgbClr val="111111"/>
                </a:solidFill>
                <a:ln w="127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latin typeface="Microsoft YaHei"/>
                      <a:ea typeface="Microsoft YaHei"/>
                      <a:cs typeface="Microsoft YaHei"/>
                      <a:sym typeface="Microsoft YaHei"/>
                    </a:defRPr>
                  </a:pPr>
                  <a:endParaRPr/>
                </a:p>
              </p:txBody>
            </p:sp>
            <p:sp>
              <p:nvSpPr>
                <p:cNvPr id="516" name="矩形"/>
                <p:cNvSpPr/>
                <p:nvPr/>
              </p:nvSpPr>
              <p:spPr>
                <a:xfrm rot="16200000">
                  <a:off x="142567" y="-59182"/>
                  <a:ext cx="138157" cy="320922"/>
                </a:xfrm>
                <a:prstGeom prst="rect">
                  <a:avLst/>
                </a:prstGeom>
                <a:solidFill>
                  <a:srgbClr val="111111"/>
                </a:solidFill>
                <a:ln w="127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latin typeface="Microsoft YaHei"/>
                      <a:ea typeface="Microsoft YaHei"/>
                      <a:cs typeface="Microsoft YaHei"/>
                      <a:sym typeface="Microsoft YaHei"/>
                    </a:defRPr>
                  </a:pPr>
                  <a:endParaRPr/>
                </a:p>
              </p:txBody>
            </p:sp>
            <p:sp>
              <p:nvSpPr>
                <p:cNvPr id="517" name="线条"/>
                <p:cNvSpPr/>
                <p:nvPr/>
              </p:nvSpPr>
              <p:spPr>
                <a:xfrm flipV="1">
                  <a:off x="90393" y="57207"/>
                  <a:ext cx="2" cy="88143"/>
                </a:xfrm>
                <a:prstGeom prst="line">
                  <a:avLst/>
                </a:prstGeom>
                <a:solidFill>
                  <a:srgbClr val="111111"/>
                </a:solidFill>
                <a:ln w="254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18" name="线条"/>
                <p:cNvSpPr/>
                <p:nvPr/>
              </p:nvSpPr>
              <p:spPr>
                <a:xfrm flipV="1">
                  <a:off x="130456" y="56887"/>
                  <a:ext cx="2" cy="88144"/>
                </a:xfrm>
                <a:prstGeom prst="line">
                  <a:avLst/>
                </a:prstGeom>
                <a:solidFill>
                  <a:srgbClr val="111111"/>
                </a:solidFill>
                <a:ln w="254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19" name="圆形"/>
                <p:cNvSpPr/>
                <p:nvPr/>
              </p:nvSpPr>
              <p:spPr>
                <a:xfrm rot="16200000">
                  <a:off x="405555" y="81129"/>
                  <a:ext cx="40297" cy="40297"/>
                </a:xfrm>
                <a:prstGeom prst="ellipse">
                  <a:avLst/>
                </a:prstGeom>
                <a:solidFill>
                  <a:srgbClr val="111111"/>
                </a:solidFill>
                <a:ln w="127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latin typeface="Microsoft YaHei"/>
                      <a:ea typeface="Microsoft YaHei"/>
                      <a:cs typeface="Microsoft YaHei"/>
                      <a:sym typeface="Microsoft YaHei"/>
                    </a:defRPr>
                  </a:pPr>
                  <a:endParaRPr/>
                </a:p>
              </p:txBody>
            </p:sp>
            <p:sp>
              <p:nvSpPr>
                <p:cNvPr id="520" name="圆形"/>
                <p:cNvSpPr/>
                <p:nvPr/>
              </p:nvSpPr>
              <p:spPr>
                <a:xfrm rot="16200000">
                  <a:off x="482177" y="81129"/>
                  <a:ext cx="40297" cy="40297"/>
                </a:xfrm>
                <a:prstGeom prst="ellipse">
                  <a:avLst/>
                </a:prstGeom>
                <a:solidFill>
                  <a:srgbClr val="111111"/>
                </a:solidFill>
                <a:ln w="127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latin typeface="Microsoft YaHei"/>
                      <a:ea typeface="Microsoft YaHei"/>
                      <a:cs typeface="Microsoft YaHei"/>
                      <a:sym typeface="Microsoft YaHei"/>
                    </a:defRPr>
                  </a:pPr>
                  <a:endParaRPr/>
                </a:p>
              </p:txBody>
            </p:sp>
          </p:grpSp>
        </p:grpSp>
        <p:sp>
          <p:nvSpPr>
            <p:cNvPr id="523" name="被利用服务器"/>
            <p:cNvSpPr txBox="1"/>
            <p:nvPr/>
          </p:nvSpPr>
          <p:spPr>
            <a:xfrm>
              <a:off x="0" y="2630744"/>
              <a:ext cx="1475409" cy="408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rm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被利用服务器</a:t>
              </a:r>
            </a:p>
          </p:txBody>
        </p:sp>
        <p:grpSp>
          <p:nvGrpSpPr>
            <p:cNvPr id="538" name="组合 33"/>
            <p:cNvGrpSpPr/>
            <p:nvPr/>
          </p:nvGrpSpPr>
          <p:grpSpPr>
            <a:xfrm>
              <a:off x="3457501" y="-1"/>
              <a:ext cx="575642" cy="433043"/>
              <a:chOff x="0" y="0"/>
              <a:chExt cx="575641" cy="433041"/>
            </a:xfrm>
          </p:grpSpPr>
          <p:grpSp>
            <p:nvGrpSpPr>
              <p:cNvPr id="530" name="成组"/>
              <p:cNvGrpSpPr/>
              <p:nvPr/>
            </p:nvGrpSpPr>
            <p:grpSpPr>
              <a:xfrm>
                <a:off x="0" y="230485"/>
                <a:ext cx="575641" cy="202557"/>
                <a:chOff x="0" y="0"/>
                <a:chExt cx="575640" cy="202555"/>
              </a:xfrm>
            </p:grpSpPr>
            <p:sp>
              <p:nvSpPr>
                <p:cNvPr id="524" name="矩形"/>
                <p:cNvSpPr/>
                <p:nvPr/>
              </p:nvSpPr>
              <p:spPr>
                <a:xfrm rot="16200000">
                  <a:off x="186542" y="-186543"/>
                  <a:ext cx="202556" cy="575641"/>
                </a:xfrm>
                <a:prstGeom prst="rect">
                  <a:avLst/>
                </a:prstGeom>
                <a:solidFill>
                  <a:srgbClr val="111111"/>
                </a:solidFill>
                <a:ln w="127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latin typeface="Microsoft YaHei"/>
                      <a:ea typeface="Microsoft YaHei"/>
                      <a:cs typeface="Microsoft YaHei"/>
                      <a:sym typeface="Microsoft YaHei"/>
                    </a:defRPr>
                  </a:pPr>
                  <a:endParaRPr/>
                </a:p>
              </p:txBody>
            </p:sp>
            <p:sp>
              <p:nvSpPr>
                <p:cNvPr id="525" name="矩形"/>
                <p:cNvSpPr/>
                <p:nvPr/>
              </p:nvSpPr>
              <p:spPr>
                <a:xfrm rot="16200000">
                  <a:off x="142568" y="-59183"/>
                  <a:ext cx="138156" cy="320922"/>
                </a:xfrm>
                <a:prstGeom prst="rect">
                  <a:avLst/>
                </a:prstGeom>
                <a:solidFill>
                  <a:srgbClr val="111111"/>
                </a:solidFill>
                <a:ln w="127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latin typeface="Microsoft YaHei"/>
                      <a:ea typeface="Microsoft YaHei"/>
                      <a:cs typeface="Microsoft YaHei"/>
                      <a:sym typeface="Microsoft YaHei"/>
                    </a:defRPr>
                  </a:pPr>
                  <a:endParaRPr/>
                </a:p>
              </p:txBody>
            </p:sp>
            <p:sp>
              <p:nvSpPr>
                <p:cNvPr id="526" name="线条"/>
                <p:cNvSpPr/>
                <p:nvPr/>
              </p:nvSpPr>
              <p:spPr>
                <a:xfrm flipV="1">
                  <a:off x="90393" y="57207"/>
                  <a:ext cx="2" cy="88142"/>
                </a:xfrm>
                <a:prstGeom prst="line">
                  <a:avLst/>
                </a:prstGeom>
                <a:solidFill>
                  <a:srgbClr val="111111"/>
                </a:solidFill>
                <a:ln w="254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27" name="线条"/>
                <p:cNvSpPr/>
                <p:nvPr/>
              </p:nvSpPr>
              <p:spPr>
                <a:xfrm flipV="1">
                  <a:off x="130456" y="56887"/>
                  <a:ext cx="2" cy="88143"/>
                </a:xfrm>
                <a:prstGeom prst="line">
                  <a:avLst/>
                </a:prstGeom>
                <a:solidFill>
                  <a:srgbClr val="111111"/>
                </a:solidFill>
                <a:ln w="254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28" name="圆形"/>
                <p:cNvSpPr/>
                <p:nvPr/>
              </p:nvSpPr>
              <p:spPr>
                <a:xfrm rot="16200000">
                  <a:off x="405555" y="81129"/>
                  <a:ext cx="40297" cy="40297"/>
                </a:xfrm>
                <a:prstGeom prst="ellipse">
                  <a:avLst/>
                </a:prstGeom>
                <a:solidFill>
                  <a:srgbClr val="111111"/>
                </a:solidFill>
                <a:ln w="127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latin typeface="Microsoft YaHei"/>
                      <a:ea typeface="Microsoft YaHei"/>
                      <a:cs typeface="Microsoft YaHei"/>
                      <a:sym typeface="Microsoft YaHei"/>
                    </a:defRPr>
                  </a:pPr>
                  <a:endParaRPr/>
                </a:p>
              </p:txBody>
            </p:sp>
            <p:sp>
              <p:nvSpPr>
                <p:cNvPr id="529" name="圆形"/>
                <p:cNvSpPr/>
                <p:nvPr/>
              </p:nvSpPr>
              <p:spPr>
                <a:xfrm rot="16200000">
                  <a:off x="482177" y="81129"/>
                  <a:ext cx="40297" cy="40297"/>
                </a:xfrm>
                <a:prstGeom prst="ellipse">
                  <a:avLst/>
                </a:prstGeom>
                <a:solidFill>
                  <a:srgbClr val="111111"/>
                </a:solidFill>
                <a:ln w="127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latin typeface="Microsoft YaHei"/>
                      <a:ea typeface="Microsoft YaHei"/>
                      <a:cs typeface="Microsoft YaHei"/>
                      <a:sym typeface="Microsoft YaHei"/>
                    </a:defRPr>
                  </a:pPr>
                  <a:endParaRPr/>
                </a:p>
              </p:txBody>
            </p:sp>
          </p:grpSp>
          <p:grpSp>
            <p:nvGrpSpPr>
              <p:cNvPr id="537" name="成组"/>
              <p:cNvGrpSpPr/>
              <p:nvPr/>
            </p:nvGrpSpPr>
            <p:grpSpPr>
              <a:xfrm>
                <a:off x="0" y="-1"/>
                <a:ext cx="575642" cy="202557"/>
                <a:chOff x="0" y="0"/>
                <a:chExt cx="575640" cy="202556"/>
              </a:xfrm>
            </p:grpSpPr>
            <p:sp>
              <p:nvSpPr>
                <p:cNvPr id="531" name="矩形"/>
                <p:cNvSpPr/>
                <p:nvPr/>
              </p:nvSpPr>
              <p:spPr>
                <a:xfrm rot="16200000">
                  <a:off x="186542" y="-186543"/>
                  <a:ext cx="202557" cy="575642"/>
                </a:xfrm>
                <a:prstGeom prst="rect">
                  <a:avLst/>
                </a:prstGeom>
                <a:solidFill>
                  <a:srgbClr val="111111"/>
                </a:solidFill>
                <a:ln w="127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latin typeface="Microsoft YaHei"/>
                      <a:ea typeface="Microsoft YaHei"/>
                      <a:cs typeface="Microsoft YaHei"/>
                      <a:sym typeface="Microsoft YaHei"/>
                    </a:defRPr>
                  </a:pPr>
                  <a:endParaRPr/>
                </a:p>
              </p:txBody>
            </p:sp>
            <p:sp>
              <p:nvSpPr>
                <p:cNvPr id="532" name="矩形"/>
                <p:cNvSpPr/>
                <p:nvPr/>
              </p:nvSpPr>
              <p:spPr>
                <a:xfrm rot="16200000">
                  <a:off x="142567" y="-59182"/>
                  <a:ext cx="138157" cy="320922"/>
                </a:xfrm>
                <a:prstGeom prst="rect">
                  <a:avLst/>
                </a:prstGeom>
                <a:solidFill>
                  <a:srgbClr val="111111"/>
                </a:solidFill>
                <a:ln w="127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latin typeface="Microsoft YaHei"/>
                      <a:ea typeface="Microsoft YaHei"/>
                      <a:cs typeface="Microsoft YaHei"/>
                      <a:sym typeface="Microsoft YaHei"/>
                    </a:defRPr>
                  </a:pPr>
                  <a:endParaRPr/>
                </a:p>
              </p:txBody>
            </p:sp>
            <p:sp>
              <p:nvSpPr>
                <p:cNvPr id="533" name="线条"/>
                <p:cNvSpPr/>
                <p:nvPr/>
              </p:nvSpPr>
              <p:spPr>
                <a:xfrm flipV="1">
                  <a:off x="90393" y="57207"/>
                  <a:ext cx="2" cy="88143"/>
                </a:xfrm>
                <a:prstGeom prst="line">
                  <a:avLst/>
                </a:prstGeom>
                <a:solidFill>
                  <a:srgbClr val="111111"/>
                </a:solidFill>
                <a:ln w="254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34" name="线条"/>
                <p:cNvSpPr/>
                <p:nvPr/>
              </p:nvSpPr>
              <p:spPr>
                <a:xfrm flipV="1">
                  <a:off x="130456" y="56887"/>
                  <a:ext cx="2" cy="88144"/>
                </a:xfrm>
                <a:prstGeom prst="line">
                  <a:avLst/>
                </a:prstGeom>
                <a:solidFill>
                  <a:srgbClr val="111111"/>
                </a:solidFill>
                <a:ln w="254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35" name="圆形"/>
                <p:cNvSpPr/>
                <p:nvPr/>
              </p:nvSpPr>
              <p:spPr>
                <a:xfrm rot="16200000">
                  <a:off x="405555" y="81129"/>
                  <a:ext cx="40297" cy="40297"/>
                </a:xfrm>
                <a:prstGeom prst="ellipse">
                  <a:avLst/>
                </a:prstGeom>
                <a:solidFill>
                  <a:srgbClr val="111111"/>
                </a:solidFill>
                <a:ln w="127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latin typeface="Microsoft YaHei"/>
                      <a:ea typeface="Microsoft YaHei"/>
                      <a:cs typeface="Microsoft YaHei"/>
                      <a:sym typeface="Microsoft YaHei"/>
                    </a:defRPr>
                  </a:pPr>
                  <a:endParaRPr/>
                </a:p>
              </p:txBody>
            </p:sp>
            <p:sp>
              <p:nvSpPr>
                <p:cNvPr id="536" name="圆形"/>
                <p:cNvSpPr/>
                <p:nvPr/>
              </p:nvSpPr>
              <p:spPr>
                <a:xfrm rot="16200000">
                  <a:off x="482177" y="81129"/>
                  <a:ext cx="40297" cy="40297"/>
                </a:xfrm>
                <a:prstGeom prst="ellipse">
                  <a:avLst/>
                </a:prstGeom>
                <a:solidFill>
                  <a:srgbClr val="111111"/>
                </a:solidFill>
                <a:ln w="127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latin typeface="Microsoft YaHei"/>
                      <a:ea typeface="Microsoft YaHei"/>
                      <a:cs typeface="Microsoft YaHei"/>
                      <a:sym typeface="Microsoft YaHei"/>
                    </a:defRPr>
                  </a:pPr>
                  <a:endParaRPr/>
                </a:p>
              </p:txBody>
            </p:sp>
          </p:grpSp>
        </p:grpSp>
        <p:sp>
          <p:nvSpPr>
            <p:cNvPr id="539" name="被攻击服务器"/>
            <p:cNvSpPr txBox="1"/>
            <p:nvPr/>
          </p:nvSpPr>
          <p:spPr>
            <a:xfrm>
              <a:off x="3007618" y="628946"/>
              <a:ext cx="1475409" cy="408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rm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被攻击服务器</a:t>
              </a:r>
            </a:p>
          </p:txBody>
        </p:sp>
        <p:grpSp>
          <p:nvGrpSpPr>
            <p:cNvPr id="554" name="组合 33"/>
            <p:cNvGrpSpPr/>
            <p:nvPr/>
          </p:nvGrpSpPr>
          <p:grpSpPr>
            <a:xfrm>
              <a:off x="3457501" y="1916738"/>
              <a:ext cx="575642" cy="433043"/>
              <a:chOff x="0" y="0"/>
              <a:chExt cx="575641" cy="433041"/>
            </a:xfrm>
          </p:grpSpPr>
          <p:grpSp>
            <p:nvGrpSpPr>
              <p:cNvPr id="546" name="成组"/>
              <p:cNvGrpSpPr/>
              <p:nvPr/>
            </p:nvGrpSpPr>
            <p:grpSpPr>
              <a:xfrm>
                <a:off x="0" y="230485"/>
                <a:ext cx="575641" cy="202557"/>
                <a:chOff x="0" y="0"/>
                <a:chExt cx="575640" cy="202555"/>
              </a:xfrm>
            </p:grpSpPr>
            <p:sp>
              <p:nvSpPr>
                <p:cNvPr id="540" name="矩形"/>
                <p:cNvSpPr/>
                <p:nvPr/>
              </p:nvSpPr>
              <p:spPr>
                <a:xfrm rot="16200000">
                  <a:off x="186542" y="-186543"/>
                  <a:ext cx="202556" cy="575641"/>
                </a:xfrm>
                <a:prstGeom prst="rect">
                  <a:avLst/>
                </a:prstGeom>
                <a:solidFill>
                  <a:srgbClr val="111111"/>
                </a:solidFill>
                <a:ln w="127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latin typeface="Microsoft YaHei"/>
                      <a:ea typeface="Microsoft YaHei"/>
                      <a:cs typeface="Microsoft YaHei"/>
                      <a:sym typeface="Microsoft YaHei"/>
                    </a:defRPr>
                  </a:pPr>
                  <a:endParaRPr/>
                </a:p>
              </p:txBody>
            </p:sp>
            <p:sp>
              <p:nvSpPr>
                <p:cNvPr id="541" name="矩形"/>
                <p:cNvSpPr/>
                <p:nvPr/>
              </p:nvSpPr>
              <p:spPr>
                <a:xfrm rot="16200000">
                  <a:off x="142568" y="-59183"/>
                  <a:ext cx="138156" cy="320922"/>
                </a:xfrm>
                <a:prstGeom prst="rect">
                  <a:avLst/>
                </a:prstGeom>
                <a:solidFill>
                  <a:srgbClr val="111111"/>
                </a:solidFill>
                <a:ln w="127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latin typeface="Microsoft YaHei"/>
                      <a:ea typeface="Microsoft YaHei"/>
                      <a:cs typeface="Microsoft YaHei"/>
                      <a:sym typeface="Microsoft YaHei"/>
                    </a:defRPr>
                  </a:pPr>
                  <a:endParaRPr/>
                </a:p>
              </p:txBody>
            </p:sp>
            <p:sp>
              <p:nvSpPr>
                <p:cNvPr id="542" name="线条"/>
                <p:cNvSpPr/>
                <p:nvPr/>
              </p:nvSpPr>
              <p:spPr>
                <a:xfrm flipV="1">
                  <a:off x="90393" y="57207"/>
                  <a:ext cx="2" cy="88142"/>
                </a:xfrm>
                <a:prstGeom prst="line">
                  <a:avLst/>
                </a:prstGeom>
                <a:solidFill>
                  <a:srgbClr val="111111"/>
                </a:solidFill>
                <a:ln w="254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43" name="线条"/>
                <p:cNvSpPr/>
                <p:nvPr/>
              </p:nvSpPr>
              <p:spPr>
                <a:xfrm flipV="1">
                  <a:off x="130456" y="56887"/>
                  <a:ext cx="2" cy="88143"/>
                </a:xfrm>
                <a:prstGeom prst="line">
                  <a:avLst/>
                </a:prstGeom>
                <a:solidFill>
                  <a:srgbClr val="111111"/>
                </a:solidFill>
                <a:ln w="254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44" name="圆形"/>
                <p:cNvSpPr/>
                <p:nvPr/>
              </p:nvSpPr>
              <p:spPr>
                <a:xfrm rot="16200000">
                  <a:off x="405555" y="81129"/>
                  <a:ext cx="40297" cy="40297"/>
                </a:xfrm>
                <a:prstGeom prst="ellipse">
                  <a:avLst/>
                </a:prstGeom>
                <a:solidFill>
                  <a:srgbClr val="111111"/>
                </a:solidFill>
                <a:ln w="127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latin typeface="Microsoft YaHei"/>
                      <a:ea typeface="Microsoft YaHei"/>
                      <a:cs typeface="Microsoft YaHei"/>
                      <a:sym typeface="Microsoft YaHei"/>
                    </a:defRPr>
                  </a:pPr>
                  <a:endParaRPr/>
                </a:p>
              </p:txBody>
            </p:sp>
            <p:sp>
              <p:nvSpPr>
                <p:cNvPr id="545" name="圆形"/>
                <p:cNvSpPr/>
                <p:nvPr/>
              </p:nvSpPr>
              <p:spPr>
                <a:xfrm rot="16200000">
                  <a:off x="482177" y="81129"/>
                  <a:ext cx="40297" cy="40297"/>
                </a:xfrm>
                <a:prstGeom prst="ellipse">
                  <a:avLst/>
                </a:prstGeom>
                <a:solidFill>
                  <a:srgbClr val="111111"/>
                </a:solidFill>
                <a:ln w="127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latin typeface="Microsoft YaHei"/>
                      <a:ea typeface="Microsoft YaHei"/>
                      <a:cs typeface="Microsoft YaHei"/>
                      <a:sym typeface="Microsoft YaHei"/>
                    </a:defRPr>
                  </a:pPr>
                  <a:endParaRPr/>
                </a:p>
              </p:txBody>
            </p:sp>
          </p:grpSp>
          <p:grpSp>
            <p:nvGrpSpPr>
              <p:cNvPr id="553" name="成组"/>
              <p:cNvGrpSpPr/>
              <p:nvPr/>
            </p:nvGrpSpPr>
            <p:grpSpPr>
              <a:xfrm>
                <a:off x="0" y="-1"/>
                <a:ext cx="575642" cy="202557"/>
                <a:chOff x="0" y="0"/>
                <a:chExt cx="575640" cy="202556"/>
              </a:xfrm>
            </p:grpSpPr>
            <p:sp>
              <p:nvSpPr>
                <p:cNvPr id="547" name="矩形"/>
                <p:cNvSpPr/>
                <p:nvPr/>
              </p:nvSpPr>
              <p:spPr>
                <a:xfrm rot="16200000">
                  <a:off x="186542" y="-186543"/>
                  <a:ext cx="202557" cy="575642"/>
                </a:xfrm>
                <a:prstGeom prst="rect">
                  <a:avLst/>
                </a:prstGeom>
                <a:solidFill>
                  <a:srgbClr val="111111"/>
                </a:solidFill>
                <a:ln w="127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latin typeface="Microsoft YaHei"/>
                      <a:ea typeface="Microsoft YaHei"/>
                      <a:cs typeface="Microsoft YaHei"/>
                      <a:sym typeface="Microsoft YaHei"/>
                    </a:defRPr>
                  </a:pPr>
                  <a:endParaRPr/>
                </a:p>
              </p:txBody>
            </p:sp>
            <p:sp>
              <p:nvSpPr>
                <p:cNvPr id="548" name="矩形"/>
                <p:cNvSpPr/>
                <p:nvPr/>
              </p:nvSpPr>
              <p:spPr>
                <a:xfrm rot="16200000">
                  <a:off x="142567" y="-59182"/>
                  <a:ext cx="138157" cy="320922"/>
                </a:xfrm>
                <a:prstGeom prst="rect">
                  <a:avLst/>
                </a:prstGeom>
                <a:solidFill>
                  <a:srgbClr val="111111"/>
                </a:solidFill>
                <a:ln w="127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latin typeface="Microsoft YaHei"/>
                      <a:ea typeface="Microsoft YaHei"/>
                      <a:cs typeface="Microsoft YaHei"/>
                      <a:sym typeface="Microsoft YaHei"/>
                    </a:defRPr>
                  </a:pPr>
                  <a:endParaRPr/>
                </a:p>
              </p:txBody>
            </p:sp>
            <p:sp>
              <p:nvSpPr>
                <p:cNvPr id="549" name="线条"/>
                <p:cNvSpPr/>
                <p:nvPr/>
              </p:nvSpPr>
              <p:spPr>
                <a:xfrm flipV="1">
                  <a:off x="90393" y="57207"/>
                  <a:ext cx="2" cy="88143"/>
                </a:xfrm>
                <a:prstGeom prst="line">
                  <a:avLst/>
                </a:prstGeom>
                <a:solidFill>
                  <a:srgbClr val="111111"/>
                </a:solidFill>
                <a:ln w="254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50" name="线条"/>
                <p:cNvSpPr/>
                <p:nvPr/>
              </p:nvSpPr>
              <p:spPr>
                <a:xfrm flipV="1">
                  <a:off x="130456" y="56887"/>
                  <a:ext cx="2" cy="88144"/>
                </a:xfrm>
                <a:prstGeom prst="line">
                  <a:avLst/>
                </a:prstGeom>
                <a:solidFill>
                  <a:srgbClr val="111111"/>
                </a:solidFill>
                <a:ln w="254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51" name="圆形"/>
                <p:cNvSpPr/>
                <p:nvPr/>
              </p:nvSpPr>
              <p:spPr>
                <a:xfrm rot="16200000">
                  <a:off x="405555" y="81129"/>
                  <a:ext cx="40297" cy="40297"/>
                </a:xfrm>
                <a:prstGeom prst="ellipse">
                  <a:avLst/>
                </a:prstGeom>
                <a:solidFill>
                  <a:srgbClr val="111111"/>
                </a:solidFill>
                <a:ln w="127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latin typeface="Microsoft YaHei"/>
                      <a:ea typeface="Microsoft YaHei"/>
                      <a:cs typeface="Microsoft YaHei"/>
                      <a:sym typeface="Microsoft YaHei"/>
                    </a:defRPr>
                  </a:pPr>
                  <a:endParaRPr/>
                </a:p>
              </p:txBody>
            </p:sp>
            <p:sp>
              <p:nvSpPr>
                <p:cNvPr id="552" name="圆形"/>
                <p:cNvSpPr/>
                <p:nvPr/>
              </p:nvSpPr>
              <p:spPr>
                <a:xfrm rot="16200000">
                  <a:off x="482177" y="81129"/>
                  <a:ext cx="40297" cy="40297"/>
                </a:xfrm>
                <a:prstGeom prst="ellipse">
                  <a:avLst/>
                </a:prstGeom>
                <a:solidFill>
                  <a:srgbClr val="111111"/>
                </a:solidFill>
                <a:ln w="127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latin typeface="Microsoft YaHei"/>
                      <a:ea typeface="Microsoft YaHei"/>
                      <a:cs typeface="Microsoft YaHei"/>
                      <a:sym typeface="Microsoft YaHei"/>
                    </a:defRPr>
                  </a:pPr>
                  <a:endParaRPr/>
                </a:p>
              </p:txBody>
            </p:sp>
          </p:grpSp>
        </p:grpSp>
        <p:sp>
          <p:nvSpPr>
            <p:cNvPr id="555" name="攻击者"/>
            <p:cNvSpPr txBox="1"/>
            <p:nvPr/>
          </p:nvSpPr>
          <p:spPr>
            <a:xfrm>
              <a:off x="3346651" y="2584738"/>
              <a:ext cx="797343" cy="408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rm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攻击者</a:t>
              </a:r>
            </a:p>
          </p:txBody>
        </p:sp>
        <p:sp>
          <p:nvSpPr>
            <p:cNvPr id="556" name="…"/>
            <p:cNvSpPr txBox="1"/>
            <p:nvPr/>
          </p:nvSpPr>
          <p:spPr>
            <a:xfrm>
              <a:off x="474291" y="1352824"/>
              <a:ext cx="340595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rmAutofit lnSpcReduction="10000"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…</a:t>
              </a:r>
            </a:p>
          </p:txBody>
        </p:sp>
      </p:grpSp>
      <p:grpSp>
        <p:nvGrpSpPr>
          <p:cNvPr id="561" name="成组"/>
          <p:cNvGrpSpPr/>
          <p:nvPr/>
        </p:nvGrpSpPr>
        <p:grpSpPr>
          <a:xfrm>
            <a:off x="2402534" y="3371667"/>
            <a:ext cx="2265089" cy="2032470"/>
            <a:chOff x="0" y="0"/>
            <a:chExt cx="2265087" cy="2032468"/>
          </a:xfrm>
        </p:grpSpPr>
        <p:sp>
          <p:nvSpPr>
            <p:cNvPr id="558" name="线条"/>
            <p:cNvSpPr/>
            <p:nvPr/>
          </p:nvSpPr>
          <p:spPr>
            <a:xfrm flipH="1" flipV="1">
              <a:off x="80750" y="0"/>
              <a:ext cx="2176917" cy="183222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59" name="线条"/>
            <p:cNvSpPr/>
            <p:nvPr/>
          </p:nvSpPr>
          <p:spPr>
            <a:xfrm flipH="1" flipV="1">
              <a:off x="81490" y="796889"/>
              <a:ext cx="2177810" cy="1115139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60" name="线条"/>
            <p:cNvSpPr/>
            <p:nvPr/>
          </p:nvSpPr>
          <p:spPr>
            <a:xfrm flipH="1" flipV="1">
              <a:off x="0" y="2032468"/>
              <a:ext cx="2265088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565" name="成组"/>
          <p:cNvGrpSpPr/>
          <p:nvPr/>
        </p:nvGrpSpPr>
        <p:grpSpPr>
          <a:xfrm>
            <a:off x="2485620" y="3323528"/>
            <a:ext cx="2107309" cy="1985211"/>
            <a:chOff x="0" y="0"/>
            <a:chExt cx="2107308" cy="1985210"/>
          </a:xfrm>
        </p:grpSpPr>
        <p:sp>
          <p:nvSpPr>
            <p:cNvPr id="562" name="线条"/>
            <p:cNvSpPr/>
            <p:nvPr/>
          </p:nvSpPr>
          <p:spPr>
            <a:xfrm flipV="1">
              <a:off x="-1" y="158408"/>
              <a:ext cx="2107310" cy="1826803"/>
            </a:xfrm>
            <a:prstGeom prst="line">
              <a:avLst/>
            </a:prstGeom>
            <a:noFill/>
            <a:ln w="635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63" name="线条"/>
            <p:cNvSpPr/>
            <p:nvPr/>
          </p:nvSpPr>
          <p:spPr>
            <a:xfrm flipV="1">
              <a:off x="4020" y="64458"/>
              <a:ext cx="2095338" cy="809206"/>
            </a:xfrm>
            <a:prstGeom prst="line">
              <a:avLst/>
            </a:prstGeom>
            <a:noFill/>
            <a:ln w="635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64" name="线条"/>
            <p:cNvSpPr/>
            <p:nvPr/>
          </p:nvSpPr>
          <p:spPr>
            <a:xfrm>
              <a:off x="82779" y="0"/>
              <a:ext cx="1933357" cy="0"/>
            </a:xfrm>
            <a:prstGeom prst="line">
              <a:avLst/>
            </a:prstGeom>
            <a:noFill/>
            <a:ln w="635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566" name="DDoS = 源地址欺骗+放大：…"/>
          <p:cNvSpPr txBox="1"/>
          <p:nvPr/>
        </p:nvSpPr>
        <p:spPr>
          <a:xfrm>
            <a:off x="6296474" y="2856267"/>
            <a:ext cx="5170150" cy="2872739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norm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DDoS = 源地址欺骗+放大：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endParaRPr/>
          </a:p>
          <a:p>
            <a:pPr>
              <a:defRPr sz="2000">
                <a:solidFill>
                  <a:srgbClr val="FFFFFF"/>
                </a:solidFill>
              </a:defRPr>
            </a:pPr>
            <a:r>
              <a:t>1.QUIC要求Client Hello全量填充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r>
              <a:t>且服务端返回的证书数据量小，因此达不到放大效果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r>
              <a:t>2.QUIC要求后续通信都带上Source Address Token，拒绝没有token的请求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r>
              <a:t>3.QUIC允许Token的动态策略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65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dur="65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7" grpId="1" animBg="1" advAuto="0"/>
      <p:bldP spid="561" grpId="2" animBg="1" advAuto="0"/>
      <p:bldP spid="565" grpId="3" animBg="1" advAuto="0"/>
      <p:bldP spid="566" grpId="4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页脚占位符 3"/>
          <p:cNvSpPr txBox="1"/>
          <p:nvPr/>
        </p:nvSpPr>
        <p:spPr>
          <a:xfrm>
            <a:off x="838200" y="6406785"/>
            <a:ext cx="4114800" cy="264253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0808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r>
              <a:t>© JIGUANG. Confidential. All Rights Reserved. </a:t>
            </a:r>
          </a:p>
        </p:txBody>
      </p:sp>
      <p:sp>
        <p:nvSpPr>
          <p:cNvPr id="569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719" tIns="45719" rIns="45719" bIns="45719"/>
          <a:lstStyle>
            <a:lvl1pPr defTabSz="713105">
              <a:defRPr sz="2495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UDT协议简介</a:t>
            </a:r>
          </a:p>
        </p:txBody>
      </p:sp>
      <p:sp>
        <p:nvSpPr>
          <p:cNvPr id="570" name="灯片编号占位符 4"/>
          <p:cNvSpPr txBox="1">
            <a:spLocks noGrp="1"/>
          </p:cNvSpPr>
          <p:nvPr>
            <p:ph type="sldNum" sz="quarter" idx="4294967295"/>
          </p:nvPr>
        </p:nvSpPr>
        <p:spPr>
          <a:xfrm>
            <a:off x="5993106" y="6406787"/>
            <a:ext cx="205788" cy="26425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571" name="基于UDP，主要目的是支持高速广域网上的海量数据传输…"/>
          <p:cNvSpPr txBox="1"/>
          <p:nvPr/>
        </p:nvSpPr>
        <p:spPr>
          <a:xfrm>
            <a:off x="875887" y="1435974"/>
            <a:ext cx="10440226" cy="3418839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normAutofit/>
          </a:bodyPr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基于UDP，主要目的是支持高速广域网上的海量数据传输</a:t>
            </a:r>
          </a:p>
          <a:p>
            <a:pPr>
              <a:defRPr sz="2200">
                <a:solidFill>
                  <a:srgbClr val="FFFFFF"/>
                </a:solidFill>
              </a:defRPr>
            </a:pPr>
            <a:endParaRPr/>
          </a:p>
          <a:p>
            <a:pPr marL="240665" indent="-240665">
              <a:buSzPct val="100000"/>
              <a:buAutoNum type="arabicPeriod"/>
              <a:defRPr sz="2200">
                <a:solidFill>
                  <a:srgbClr val="FFFFFF"/>
                </a:solidFill>
              </a:defRPr>
            </a:pPr>
            <a:r>
              <a:t>和QUIC一样，引入面向连接的逻辑，使UDP变得可靠</a:t>
            </a:r>
          </a:p>
          <a:p>
            <a:pPr marL="240665" indent="-240665">
              <a:buSzPct val="100000"/>
              <a:buAutoNum type="arabicPeriod"/>
              <a:defRPr sz="2200">
                <a:solidFill>
                  <a:srgbClr val="FFFFFF"/>
                </a:solidFill>
              </a:defRPr>
            </a:pPr>
            <a:r>
              <a:t>使用可扩展的拥塞控制框架，使用大的滑动窗口，最大报文长度、缓冲区，更适合处理海量数据</a:t>
            </a:r>
          </a:p>
          <a:p>
            <a:pPr marL="240665" indent="-240665">
              <a:buSzPct val="100000"/>
              <a:buAutoNum type="arabicPeriod"/>
              <a:defRPr sz="2200">
                <a:solidFill>
                  <a:srgbClr val="FFFFFF"/>
                </a:solidFill>
              </a:defRPr>
            </a:pPr>
            <a:r>
              <a:t>UDT使用Packet Pair机制来估计带宽值，接收方根据对包到达时间估算带宽，并在ACK反馈给发送方</a:t>
            </a:r>
          </a:p>
          <a:p>
            <a:pPr>
              <a:defRPr sz="2200">
                <a:solidFill>
                  <a:srgbClr val="FFFFFF"/>
                </a:solidFill>
              </a:defRPr>
            </a:pPr>
            <a:endParaRPr/>
          </a:p>
          <a:p>
            <a:pPr>
              <a:defRPr sz="2200">
                <a:solidFill>
                  <a:srgbClr val="FFFFFF"/>
                </a:solidFill>
              </a:defRPr>
            </a:pPr>
            <a:r>
              <a:t>非常适合符合低丢包、大带宽的环境。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页脚占位符 3"/>
          <p:cNvSpPr txBox="1"/>
          <p:nvPr/>
        </p:nvSpPr>
        <p:spPr>
          <a:xfrm>
            <a:off x="838200" y="6406785"/>
            <a:ext cx="4114800" cy="264253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0808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r>
              <a:t>© JIGUANG. Confidential. All Rights Reserved. </a:t>
            </a:r>
          </a:p>
        </p:txBody>
      </p:sp>
      <p:sp>
        <p:nvSpPr>
          <p:cNvPr id="574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719" tIns="45719" rIns="45719" bIns="45719"/>
          <a:lstStyle>
            <a:lvl1pPr defTabSz="713105">
              <a:defRPr sz="2495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回顾</a:t>
            </a:r>
          </a:p>
        </p:txBody>
      </p:sp>
      <p:sp>
        <p:nvSpPr>
          <p:cNvPr id="575" name="灯片编号占位符 4"/>
          <p:cNvSpPr txBox="1">
            <a:spLocks noGrp="1"/>
          </p:cNvSpPr>
          <p:nvPr>
            <p:ph type="sldNum" sz="quarter" idx="4294967295"/>
          </p:nvPr>
        </p:nvSpPr>
        <p:spPr>
          <a:xfrm>
            <a:off x="5959173" y="6406787"/>
            <a:ext cx="273654" cy="26425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p:grpSp>
        <p:nvGrpSpPr>
          <p:cNvPr id="589" name="成组"/>
          <p:cNvGrpSpPr/>
          <p:nvPr/>
        </p:nvGrpSpPr>
        <p:grpSpPr>
          <a:xfrm>
            <a:off x="8672746" y="902278"/>
            <a:ext cx="2550969" cy="2003614"/>
            <a:chOff x="0" y="0"/>
            <a:chExt cx="2550968" cy="2003612"/>
          </a:xfrm>
        </p:grpSpPr>
        <p:sp>
          <p:nvSpPr>
            <p:cNvPr id="576" name="线条"/>
            <p:cNvSpPr/>
            <p:nvPr/>
          </p:nvSpPr>
          <p:spPr>
            <a:xfrm>
              <a:off x="564154" y="1982687"/>
              <a:ext cx="1844991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77" name="线条"/>
            <p:cNvSpPr/>
            <p:nvPr/>
          </p:nvSpPr>
          <p:spPr>
            <a:xfrm flipV="1">
              <a:off x="5645" y="658286"/>
              <a:ext cx="505439" cy="913473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78" name="线条"/>
            <p:cNvSpPr/>
            <p:nvPr/>
          </p:nvSpPr>
          <p:spPr>
            <a:xfrm>
              <a:off x="521752" y="658426"/>
              <a:ext cx="1793943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79" name="文本"/>
            <p:cNvSpPr txBox="1"/>
            <p:nvPr/>
          </p:nvSpPr>
          <p:spPr>
            <a:xfrm>
              <a:off x="894998" y="-1"/>
              <a:ext cx="561339" cy="408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8" tIns="45718" rIns="45718" bIns="45718" numCol="1" anchor="ctr">
              <a:normAutofit/>
            </a:bodyPr>
            <a:lstStyle/>
            <a:p>
              <a:endParaRPr/>
            </a:p>
          </p:txBody>
        </p:sp>
        <p:sp>
          <p:nvSpPr>
            <p:cNvPr id="580" name="更快响应"/>
            <p:cNvSpPr txBox="1"/>
            <p:nvPr/>
          </p:nvSpPr>
          <p:spPr>
            <a:xfrm>
              <a:off x="666398" y="232615"/>
              <a:ext cx="1018539" cy="408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8" tIns="45718" rIns="45718" bIns="45718" numCol="1" anchor="ctr">
              <a:norm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更快响应</a:t>
              </a:r>
            </a:p>
          </p:txBody>
        </p:sp>
        <p:sp>
          <p:nvSpPr>
            <p:cNvPr id="581" name="适应更多变的条件"/>
            <p:cNvSpPr txBox="1"/>
            <p:nvPr/>
          </p:nvSpPr>
          <p:spPr>
            <a:xfrm>
              <a:off x="618030" y="682255"/>
              <a:ext cx="1932939" cy="408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8" tIns="45718" rIns="45718" bIns="45718" numCol="1" anchor="ctr">
              <a:norm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适应更多变的条件</a:t>
              </a:r>
            </a:p>
          </p:txBody>
        </p:sp>
        <p:sp>
          <p:nvSpPr>
            <p:cNvPr id="582" name="线条"/>
            <p:cNvSpPr/>
            <p:nvPr/>
          </p:nvSpPr>
          <p:spPr>
            <a:xfrm flipV="1">
              <a:off x="17720" y="1111303"/>
              <a:ext cx="493364" cy="493363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83" name="线条"/>
            <p:cNvSpPr/>
            <p:nvPr/>
          </p:nvSpPr>
          <p:spPr>
            <a:xfrm>
              <a:off x="527461" y="1115022"/>
              <a:ext cx="1793943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84" name="线条"/>
            <p:cNvSpPr/>
            <p:nvPr/>
          </p:nvSpPr>
          <p:spPr>
            <a:xfrm flipV="1">
              <a:off x="46884" y="1453825"/>
              <a:ext cx="464200" cy="137345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85" name="线条"/>
            <p:cNvSpPr/>
            <p:nvPr/>
          </p:nvSpPr>
          <p:spPr>
            <a:xfrm>
              <a:off x="521752" y="1434825"/>
              <a:ext cx="1793943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86" name="处理更海量的请求"/>
            <p:cNvSpPr txBox="1"/>
            <p:nvPr/>
          </p:nvSpPr>
          <p:spPr>
            <a:xfrm>
              <a:off x="618030" y="1102322"/>
              <a:ext cx="1932939" cy="408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8" tIns="45718" rIns="45718" bIns="45718" numCol="1" anchor="ctr">
              <a:norm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处理更海量的请求</a:t>
              </a:r>
            </a:p>
          </p:txBody>
        </p:sp>
        <p:sp>
          <p:nvSpPr>
            <p:cNvPr id="587" name="线条"/>
            <p:cNvSpPr/>
            <p:nvPr/>
          </p:nvSpPr>
          <p:spPr>
            <a:xfrm>
              <a:off x="-1" y="1604420"/>
              <a:ext cx="557969" cy="389447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88" name="更安全"/>
            <p:cNvSpPr txBox="1"/>
            <p:nvPr/>
          </p:nvSpPr>
          <p:spPr>
            <a:xfrm>
              <a:off x="638296" y="1594674"/>
              <a:ext cx="789939" cy="408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8" tIns="45718" rIns="45718" bIns="45718" numCol="1" anchor="ctr">
              <a:norm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更安全</a:t>
              </a:r>
            </a:p>
          </p:txBody>
        </p:sp>
      </p:grpSp>
      <p:sp>
        <p:nvSpPr>
          <p:cNvPr id="590" name="从无到有，从有到精"/>
          <p:cNvSpPr txBox="1"/>
          <p:nvPr/>
        </p:nvSpPr>
        <p:spPr>
          <a:xfrm>
            <a:off x="3592751" y="1230914"/>
            <a:ext cx="2847339" cy="5105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norm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t>从无到有，从有到精</a:t>
            </a:r>
          </a:p>
        </p:txBody>
      </p:sp>
      <p:sp>
        <p:nvSpPr>
          <p:cNvPr id="591" name="圆形"/>
          <p:cNvSpPr/>
          <p:nvPr/>
        </p:nvSpPr>
        <p:spPr>
          <a:xfrm>
            <a:off x="1131129" y="1934406"/>
            <a:ext cx="1410426" cy="1410427"/>
          </a:xfrm>
          <a:prstGeom prst="ellipse">
            <a:avLst/>
          </a:prstGeom>
          <a:ln w="25400">
            <a:solidFill>
              <a:srgbClr val="0061B9"/>
            </a:solidFill>
            <a:custDash>
              <a:ds d="200000" sp="200000"/>
            </a:custDash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94" name="成组"/>
          <p:cNvGrpSpPr/>
          <p:nvPr/>
        </p:nvGrpSpPr>
        <p:grpSpPr>
          <a:xfrm>
            <a:off x="2624866" y="1929222"/>
            <a:ext cx="3096768" cy="1410427"/>
            <a:chOff x="0" y="0"/>
            <a:chExt cx="3096766" cy="1410425"/>
          </a:xfrm>
        </p:grpSpPr>
        <p:sp>
          <p:nvSpPr>
            <p:cNvPr id="592" name="网络通信"/>
            <p:cNvSpPr/>
            <p:nvPr/>
          </p:nvSpPr>
          <p:spPr>
            <a:xfrm>
              <a:off x="1686340" y="0"/>
              <a:ext cx="1410427" cy="1410426"/>
            </a:xfrm>
            <a:prstGeom prst="ellipse">
              <a:avLst/>
            </a:prstGeom>
            <a:solidFill>
              <a:schemeClr val="accent2">
                <a:lumOff val="25098"/>
              </a:schemeClr>
            </a:solidFill>
            <a:ln w="25400" cap="flat">
              <a:solidFill>
                <a:srgbClr val="0061B9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网络</a:t>
              </a:r>
            </a:p>
            <a:p>
              <a:r>
                <a:t>通信</a:t>
              </a:r>
            </a:p>
          </p:txBody>
        </p:sp>
        <p:sp>
          <p:nvSpPr>
            <p:cNvPr id="593" name="HTTP/TCP"/>
            <p:cNvSpPr/>
            <p:nvPr/>
          </p:nvSpPr>
          <p:spPr>
            <a:xfrm>
              <a:off x="0" y="75397"/>
              <a:ext cx="1603029" cy="1270001"/>
            </a:xfrm>
            <a:prstGeom prst="rightArrow">
              <a:avLst>
                <a:gd name="adj1" fmla="val 67379"/>
                <a:gd name="adj2" fmla="val 44255"/>
              </a:avLst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>
              <a:lvl1pPr algn="ctr">
                <a:defRPr sz="1900">
                  <a:solidFill>
                    <a:srgbClr val="FFFFFF"/>
                  </a:solidFill>
                </a:defRPr>
              </a:lvl1pPr>
            </a:lstStyle>
            <a:p>
              <a:r>
                <a:rPr sz="1800"/>
                <a:t>HTTP/TCP</a:t>
              </a:r>
            </a:p>
          </p:txBody>
        </p:sp>
      </p:grpSp>
      <p:grpSp>
        <p:nvGrpSpPr>
          <p:cNvPr id="597" name="成组"/>
          <p:cNvGrpSpPr/>
          <p:nvPr/>
        </p:nvGrpSpPr>
        <p:grpSpPr>
          <a:xfrm>
            <a:off x="5804944" y="1944240"/>
            <a:ext cx="3050417" cy="1410427"/>
            <a:chOff x="0" y="0"/>
            <a:chExt cx="3050415" cy="1410425"/>
          </a:xfrm>
        </p:grpSpPr>
        <p:sp>
          <p:nvSpPr>
            <p:cNvPr id="595" name="网络通信"/>
            <p:cNvSpPr/>
            <p:nvPr/>
          </p:nvSpPr>
          <p:spPr>
            <a:xfrm>
              <a:off x="1639989" y="0"/>
              <a:ext cx="1410427" cy="1410426"/>
            </a:xfrm>
            <a:prstGeom prst="ellipse">
              <a:avLst/>
            </a:prstGeom>
            <a:solidFill>
              <a:schemeClr val="accent2"/>
            </a:solidFill>
            <a:ln w="25400" cap="flat">
              <a:solidFill>
                <a:srgbClr val="0061B9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网络</a:t>
              </a:r>
            </a:p>
            <a:p>
              <a:r>
                <a:t>通信</a:t>
              </a:r>
            </a:p>
          </p:txBody>
        </p:sp>
        <p:sp>
          <p:nvSpPr>
            <p:cNvPr id="596" name="QUIC"/>
            <p:cNvSpPr/>
            <p:nvPr/>
          </p:nvSpPr>
          <p:spPr>
            <a:xfrm>
              <a:off x="0" y="55194"/>
              <a:ext cx="1603029" cy="1270001"/>
            </a:xfrm>
            <a:prstGeom prst="rightArrow">
              <a:avLst>
                <a:gd name="adj1" fmla="val 67379"/>
                <a:gd name="adj2" fmla="val 64000"/>
              </a:avLst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>
              <a:lvl1pPr algn="ctr">
                <a:defRPr sz="1900">
                  <a:solidFill>
                    <a:srgbClr val="FFFFFF"/>
                  </a:solidFill>
                </a:defRPr>
              </a:lvl1pPr>
            </a:lstStyle>
            <a:p>
              <a:r>
                <a:t>QUIC</a:t>
              </a:r>
            </a:p>
          </p:txBody>
        </p:sp>
      </p:grpSp>
      <p:grpSp>
        <p:nvGrpSpPr>
          <p:cNvPr id="604" name="成组"/>
          <p:cNvGrpSpPr/>
          <p:nvPr/>
        </p:nvGrpSpPr>
        <p:grpSpPr>
          <a:xfrm>
            <a:off x="1288886" y="3765907"/>
            <a:ext cx="3213428" cy="2206702"/>
            <a:chOff x="0" y="0"/>
            <a:chExt cx="3213427" cy="2206701"/>
          </a:xfrm>
        </p:grpSpPr>
        <p:sp>
          <p:nvSpPr>
            <p:cNvPr id="598" name="圆角矩形"/>
            <p:cNvSpPr/>
            <p:nvPr/>
          </p:nvSpPr>
          <p:spPr>
            <a:xfrm>
              <a:off x="0" y="544421"/>
              <a:ext cx="3213428" cy="1662281"/>
            </a:xfrm>
            <a:prstGeom prst="roundRect">
              <a:avLst>
                <a:gd name="adj" fmla="val 13381"/>
              </a:avLst>
            </a:prstGeom>
            <a:noFill/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9" name="滑动窗口"/>
            <p:cNvSpPr/>
            <p:nvPr/>
          </p:nvSpPr>
          <p:spPr>
            <a:xfrm>
              <a:off x="117501" y="637508"/>
              <a:ext cx="1410427" cy="649940"/>
            </a:xfrm>
            <a:prstGeom prst="roundRect">
              <a:avLst>
                <a:gd name="adj" fmla="val 19616"/>
              </a:avLst>
            </a:prstGeom>
            <a:solidFill>
              <a:schemeClr val="accent2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>
              <a:lvl1pPr algn="ctr"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t>滑动窗口</a:t>
              </a:r>
            </a:p>
          </p:txBody>
        </p:sp>
        <p:sp>
          <p:nvSpPr>
            <p:cNvPr id="600" name="多路复用"/>
            <p:cNvSpPr/>
            <p:nvPr/>
          </p:nvSpPr>
          <p:spPr>
            <a:xfrm>
              <a:off x="1647023" y="637508"/>
              <a:ext cx="1410426" cy="649940"/>
            </a:xfrm>
            <a:prstGeom prst="roundRect">
              <a:avLst>
                <a:gd name="adj" fmla="val 19616"/>
              </a:avLst>
            </a:prstGeom>
            <a:solidFill>
              <a:schemeClr val="accent2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>
              <a:lvl1pPr algn="ctr"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t>多路复用</a:t>
              </a:r>
            </a:p>
          </p:txBody>
        </p:sp>
        <p:sp>
          <p:nvSpPr>
            <p:cNvPr id="601" name="安全设计"/>
            <p:cNvSpPr/>
            <p:nvPr/>
          </p:nvSpPr>
          <p:spPr>
            <a:xfrm>
              <a:off x="117501" y="1427117"/>
              <a:ext cx="1410427" cy="649939"/>
            </a:xfrm>
            <a:prstGeom prst="roundRect">
              <a:avLst>
                <a:gd name="adj" fmla="val 19616"/>
              </a:avLst>
            </a:prstGeom>
            <a:solidFill>
              <a:schemeClr val="accent2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>
              <a:lvl1pPr algn="ctr"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t>安全设计</a:t>
              </a:r>
            </a:p>
          </p:txBody>
        </p:sp>
        <p:sp>
          <p:nvSpPr>
            <p:cNvPr id="602" name="…"/>
            <p:cNvSpPr/>
            <p:nvPr/>
          </p:nvSpPr>
          <p:spPr>
            <a:xfrm>
              <a:off x="1647023" y="1427117"/>
              <a:ext cx="1410426" cy="649939"/>
            </a:xfrm>
            <a:prstGeom prst="roundRect">
              <a:avLst>
                <a:gd name="adj" fmla="val 19616"/>
              </a:avLst>
            </a:prstGeom>
            <a:solidFill>
              <a:schemeClr val="accent2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>
              <a:lvl1pPr algn="ctr"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t>…</a:t>
              </a:r>
            </a:p>
          </p:txBody>
        </p:sp>
        <p:sp>
          <p:nvSpPr>
            <p:cNvPr id="603" name="设计理念"/>
            <p:cNvSpPr txBox="1"/>
            <p:nvPr/>
          </p:nvSpPr>
          <p:spPr>
            <a:xfrm>
              <a:off x="945044" y="0"/>
              <a:ext cx="1323339" cy="510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8" tIns="45718" rIns="45718" bIns="45718" numCol="1" anchor="ctr">
              <a:norm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设计理念</a:t>
              </a:r>
            </a:p>
          </p:txBody>
        </p:sp>
      </p:grpSp>
      <p:sp>
        <p:nvSpPr>
          <p:cNvPr id="605" name="合理利用有限资源…"/>
          <p:cNvSpPr txBox="1"/>
          <p:nvPr/>
        </p:nvSpPr>
        <p:spPr>
          <a:xfrm>
            <a:off x="4740930" y="4410384"/>
            <a:ext cx="2423514" cy="12344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normAutofit/>
          </a:bodyPr>
          <a:lstStyle/>
          <a:p>
            <a:pPr algn="ctr">
              <a:defRPr sz="2200">
                <a:solidFill>
                  <a:srgbClr val="FFFFFF"/>
                </a:solidFill>
              </a:defRPr>
            </a:pPr>
            <a:r>
              <a:t>合理利用有限资源</a:t>
            </a:r>
          </a:p>
          <a:p>
            <a:pPr algn="ctr">
              <a:defRPr sz="2200">
                <a:solidFill>
                  <a:srgbClr val="FFFFFF"/>
                </a:solidFill>
              </a:defRPr>
            </a:pPr>
            <a:r>
              <a:t>支持更大量处理</a:t>
            </a:r>
          </a:p>
          <a:p>
            <a:pPr algn="ctr">
              <a:defRPr sz="2200">
                <a:solidFill>
                  <a:srgbClr val="FFFFFF"/>
                </a:solidFill>
              </a:defRPr>
            </a:pPr>
            <a:r>
              <a:t>更快响应</a:t>
            </a:r>
          </a:p>
        </p:txBody>
      </p:sp>
      <p:grpSp>
        <p:nvGrpSpPr>
          <p:cNvPr id="612" name="成组"/>
          <p:cNvGrpSpPr/>
          <p:nvPr/>
        </p:nvGrpSpPr>
        <p:grpSpPr>
          <a:xfrm>
            <a:off x="7403059" y="3810246"/>
            <a:ext cx="3057204" cy="2123139"/>
            <a:chOff x="0" y="0"/>
            <a:chExt cx="3057202" cy="2123138"/>
          </a:xfrm>
        </p:grpSpPr>
        <p:sp>
          <p:nvSpPr>
            <p:cNvPr id="606" name="线条"/>
            <p:cNvSpPr/>
            <p:nvPr/>
          </p:nvSpPr>
          <p:spPr>
            <a:xfrm flipV="1">
              <a:off x="10560" y="437916"/>
              <a:ext cx="1296352" cy="66427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07" name="其他耗时任务"/>
            <p:cNvSpPr/>
            <p:nvPr/>
          </p:nvSpPr>
          <p:spPr>
            <a:xfrm>
              <a:off x="1313822" y="0"/>
              <a:ext cx="1743381" cy="649939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其他耗时任务</a:t>
              </a:r>
            </a:p>
          </p:txBody>
        </p:sp>
        <p:sp>
          <p:nvSpPr>
            <p:cNvPr id="608" name="其他语言"/>
            <p:cNvSpPr/>
            <p:nvPr/>
          </p:nvSpPr>
          <p:spPr>
            <a:xfrm>
              <a:off x="1313822" y="736600"/>
              <a:ext cx="1743381" cy="649939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其他语言</a:t>
              </a:r>
            </a:p>
          </p:txBody>
        </p:sp>
        <p:sp>
          <p:nvSpPr>
            <p:cNvPr id="609" name="其他计算平台"/>
            <p:cNvSpPr/>
            <p:nvPr/>
          </p:nvSpPr>
          <p:spPr>
            <a:xfrm>
              <a:off x="1313822" y="1473200"/>
              <a:ext cx="1743381" cy="649939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其他计算平台</a:t>
              </a:r>
            </a:p>
          </p:txBody>
        </p:sp>
        <p:sp>
          <p:nvSpPr>
            <p:cNvPr id="610" name="线条"/>
            <p:cNvSpPr/>
            <p:nvPr/>
          </p:nvSpPr>
          <p:spPr>
            <a:xfrm>
              <a:off x="18290" y="1111525"/>
              <a:ext cx="1275100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11" name="线条"/>
            <p:cNvSpPr/>
            <p:nvPr/>
          </p:nvSpPr>
          <p:spPr>
            <a:xfrm>
              <a:off x="-1" y="1104157"/>
              <a:ext cx="1317399" cy="664115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4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dur="indefinite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dur="indefinite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4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dur="indefinite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dur="indefinite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4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9" grpId="3" animBg="1" advAuto="0"/>
      <p:bldP spid="590" grpId="4" animBg="1" advAuto="0"/>
      <p:bldP spid="594" grpId="1" animBg="1" advAuto="0"/>
      <p:bldP spid="597" grpId="2" animBg="1" advAuto="0"/>
      <p:bldP spid="604" grpId="5" animBg="1" advAuto="0"/>
      <p:bldP spid="605" grpId="6" animBg="1" advAuto="0"/>
      <p:bldP spid="612" grpId="7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页脚占位符 3"/>
          <p:cNvSpPr txBox="1"/>
          <p:nvPr/>
        </p:nvSpPr>
        <p:spPr>
          <a:xfrm>
            <a:off x="838200" y="6406785"/>
            <a:ext cx="4114800" cy="264253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0808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r>
              <a:t>© JIGUANG. Confidential. All Rights Reserved. </a:t>
            </a:r>
          </a:p>
        </p:txBody>
      </p:sp>
      <p:sp>
        <p:nvSpPr>
          <p:cNvPr id="627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719" tIns="45719" rIns="45719" bIns="45719"/>
          <a:lstStyle>
            <a:lvl1pPr defTabSz="713105">
              <a:defRPr sz="2495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存量博弈</a:t>
            </a:r>
          </a:p>
        </p:txBody>
      </p:sp>
      <p:sp>
        <p:nvSpPr>
          <p:cNvPr id="628" name="灯片编号占位符 4"/>
          <p:cNvSpPr txBox="1">
            <a:spLocks noGrp="1"/>
          </p:cNvSpPr>
          <p:nvPr>
            <p:ph type="sldNum" sz="quarter" idx="4294967295"/>
          </p:nvPr>
        </p:nvSpPr>
        <p:spPr>
          <a:xfrm>
            <a:off x="5959173" y="6406787"/>
            <a:ext cx="273654" cy="26425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15</a:t>
            </a:fld>
            <a:endParaRPr/>
          </a:p>
        </p:txBody>
      </p:sp>
      <p:grpSp>
        <p:nvGrpSpPr>
          <p:cNvPr id="631" name="成组"/>
          <p:cNvGrpSpPr/>
          <p:nvPr/>
        </p:nvGrpSpPr>
        <p:grpSpPr>
          <a:xfrm>
            <a:off x="2840688" y="1541014"/>
            <a:ext cx="5339582" cy="4301347"/>
            <a:chOff x="-1171041" y="-742901"/>
            <a:chExt cx="5339581" cy="4301346"/>
          </a:xfrm>
        </p:grpSpPr>
        <p:graphicFrame>
          <p:nvGraphicFramePr>
            <p:cNvPr id="629" name="二维堆叠柱形图"/>
            <p:cNvGraphicFramePr/>
            <p:nvPr/>
          </p:nvGraphicFramePr>
          <p:xfrm>
            <a:off x="-1171042" y="-742902"/>
            <a:ext cx="5339582" cy="374645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30" name="2015~2018 国内手机保有量（百万）"/>
            <p:cNvSpPr txBox="1"/>
            <p:nvPr/>
          </p:nvSpPr>
          <p:spPr>
            <a:xfrm>
              <a:off x="11970" y="3149506"/>
              <a:ext cx="3766539" cy="408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8" tIns="45718" rIns="45718" bIns="45718" numCol="1" anchor="ctr">
              <a:norm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2015~2018 国内手机保有量（百万）</a:t>
              </a:r>
            </a:p>
          </p:txBody>
        </p:sp>
      </p:grpSp>
      <p:grpSp>
        <p:nvGrpSpPr>
          <p:cNvPr id="634" name="成组"/>
          <p:cNvGrpSpPr/>
          <p:nvPr/>
        </p:nvGrpSpPr>
        <p:grpSpPr>
          <a:xfrm>
            <a:off x="1075386" y="2799383"/>
            <a:ext cx="1428594" cy="2263362"/>
            <a:chOff x="0" y="0"/>
            <a:chExt cx="1428592" cy="2263361"/>
          </a:xfrm>
        </p:grpSpPr>
        <p:sp>
          <p:nvSpPr>
            <p:cNvPr id="632" name="高速增长期…"/>
            <p:cNvSpPr txBox="1"/>
            <p:nvPr/>
          </p:nvSpPr>
          <p:spPr>
            <a:xfrm>
              <a:off x="0" y="0"/>
              <a:ext cx="1428593" cy="802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rmAutofit/>
            </a:bodyPr>
            <a:lstStyle/>
            <a:p>
              <a:pPr>
                <a:defRPr sz="20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r>
                <a:t>高速增长期</a:t>
              </a:r>
            </a:p>
            <a:p>
              <a:pPr>
                <a:defRPr sz="20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r>
                <a:t>快速实现</a:t>
              </a:r>
            </a:p>
          </p:txBody>
        </p:sp>
        <p:sp>
          <p:nvSpPr>
            <p:cNvPr id="633" name="线条"/>
            <p:cNvSpPr/>
            <p:nvPr/>
          </p:nvSpPr>
          <p:spPr>
            <a:xfrm>
              <a:off x="124292" y="995747"/>
              <a:ext cx="1186894" cy="12676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9550" y="18345"/>
                  </a:lnTo>
                  <a:lnTo>
                    <a:pt x="16132" y="10600"/>
                  </a:lnTo>
                  <a:lnTo>
                    <a:pt x="21600" y="0"/>
                  </a:ln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640" name="成组"/>
          <p:cNvGrpSpPr/>
          <p:nvPr/>
        </p:nvGrpSpPr>
        <p:grpSpPr>
          <a:xfrm>
            <a:off x="9204871" y="2720619"/>
            <a:ext cx="1942027" cy="2026535"/>
            <a:chOff x="0" y="0"/>
            <a:chExt cx="1942025" cy="2026533"/>
          </a:xfrm>
        </p:grpSpPr>
        <p:sp>
          <p:nvSpPr>
            <p:cNvPr id="635" name="存量博弈期…"/>
            <p:cNvSpPr txBox="1"/>
            <p:nvPr/>
          </p:nvSpPr>
          <p:spPr>
            <a:xfrm>
              <a:off x="161958" y="0"/>
              <a:ext cx="1618110" cy="802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rmAutofit/>
            </a:bodyPr>
            <a:lstStyle/>
            <a:p>
              <a:pPr>
                <a:defRPr sz="20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r>
                <a:t>存量博弈期</a:t>
              </a:r>
            </a:p>
            <a:p>
              <a:pPr>
                <a:defRPr sz="20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r>
                <a:t>谁更全面专精</a:t>
              </a:r>
            </a:p>
          </p:txBody>
        </p:sp>
        <p:grpSp>
          <p:nvGrpSpPr>
            <p:cNvPr id="639" name="成组"/>
            <p:cNvGrpSpPr/>
            <p:nvPr/>
          </p:nvGrpSpPr>
          <p:grpSpPr>
            <a:xfrm>
              <a:off x="0" y="1077388"/>
              <a:ext cx="1942026" cy="949146"/>
              <a:chOff x="0" y="0"/>
              <a:chExt cx="1942025" cy="949145"/>
            </a:xfrm>
          </p:grpSpPr>
          <p:sp>
            <p:nvSpPr>
              <p:cNvPr id="636" name="2"/>
              <p:cNvSpPr/>
              <p:nvPr/>
            </p:nvSpPr>
            <p:spPr>
              <a:xfrm>
                <a:off x="0" y="272262"/>
                <a:ext cx="639858" cy="676884"/>
              </a:xfrm>
              <a:prstGeom prst="rect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>
                <a:lvl1pPr algn="ctr">
                  <a:defRPr sz="2200">
                    <a:solidFill>
                      <a:srgbClr val="FFFFFF"/>
                    </a:solidFill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637" name="1"/>
              <p:cNvSpPr/>
              <p:nvPr/>
            </p:nvSpPr>
            <p:spPr>
              <a:xfrm>
                <a:off x="656719" y="0"/>
                <a:ext cx="639858" cy="949146"/>
              </a:xfrm>
              <a:prstGeom prst="rect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>
                <a:lvl1pPr algn="ctr">
                  <a:defRPr sz="3000">
                    <a:solidFill>
                      <a:srgbClr val="FFFFFF"/>
                    </a:solidFill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638" name="3"/>
              <p:cNvSpPr/>
              <p:nvPr/>
            </p:nvSpPr>
            <p:spPr>
              <a:xfrm>
                <a:off x="1302168" y="512765"/>
                <a:ext cx="639858" cy="436381"/>
              </a:xfrm>
              <a:prstGeom prst="rect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3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" grpId="1" animBg="1" advAuto="0"/>
      <p:bldP spid="640" grpId="2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 JIGUANG. Confidential. All Rights Reserved. 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F9B3-77D8-49C5-9761-F7E4740E15C0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221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3396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极光规模</a:t>
            </a:r>
          </a:p>
        </p:txBody>
      </p:sp>
      <p:sp>
        <p:nvSpPr>
          <p:cNvPr id="222" name="椭圆 221"/>
          <p:cNvSpPr/>
          <p:nvPr/>
        </p:nvSpPr>
        <p:spPr>
          <a:xfrm>
            <a:off x="3207073" y="2082019"/>
            <a:ext cx="1567342" cy="156734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3CC87B"/>
              </a:solidFill>
            </a:endParaRPr>
          </a:p>
        </p:txBody>
      </p:sp>
      <p:sp>
        <p:nvSpPr>
          <p:cNvPr id="223" name="文本占位符 4"/>
          <p:cNvSpPr txBox="1">
            <a:spLocks/>
          </p:cNvSpPr>
          <p:nvPr/>
        </p:nvSpPr>
        <p:spPr>
          <a:xfrm>
            <a:off x="3165200" y="2330414"/>
            <a:ext cx="1607244" cy="7071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6600" b="1" dirty="0">
                <a:solidFill>
                  <a:srgbClr val="3CC87B"/>
                </a:solidFill>
              </a:rPr>
              <a:t>107</a:t>
            </a:r>
            <a:endParaRPr lang="zh-CN" altLang="en-US" sz="6600" b="1" dirty="0">
              <a:solidFill>
                <a:srgbClr val="3CC87B"/>
              </a:solidFill>
            </a:endParaRPr>
          </a:p>
        </p:txBody>
      </p:sp>
      <p:sp>
        <p:nvSpPr>
          <p:cNvPr id="224" name="文本占位符 5"/>
          <p:cNvSpPr txBox="1">
            <a:spLocks/>
          </p:cNvSpPr>
          <p:nvPr/>
        </p:nvSpPr>
        <p:spPr>
          <a:xfrm>
            <a:off x="2766144" y="3840040"/>
            <a:ext cx="2432295" cy="4494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dirty="0">
                <a:solidFill>
                  <a:srgbClr val="3CC87B"/>
                </a:solidFill>
              </a:rPr>
              <a:t>107.6</a:t>
            </a:r>
            <a:r>
              <a:rPr lang="zh-CN" altLang="en-US" dirty="0">
                <a:solidFill>
                  <a:srgbClr val="3CC87B"/>
                </a:solidFill>
              </a:rPr>
              <a:t>万款</a:t>
            </a:r>
            <a:r>
              <a:rPr lang="en-US" altLang="zh-CN" dirty="0">
                <a:solidFill>
                  <a:srgbClr val="3CC87B"/>
                </a:solidFill>
              </a:rPr>
              <a:t>APP</a:t>
            </a:r>
          </a:p>
        </p:txBody>
      </p:sp>
      <p:sp>
        <p:nvSpPr>
          <p:cNvPr id="225" name="文本占位符 6"/>
          <p:cNvSpPr txBox="1">
            <a:spLocks/>
          </p:cNvSpPr>
          <p:nvPr/>
        </p:nvSpPr>
        <p:spPr>
          <a:xfrm>
            <a:off x="4133245" y="3073655"/>
            <a:ext cx="383499" cy="1955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solidFill>
                  <a:srgbClr val="3CC87B"/>
                </a:solidFill>
              </a:rPr>
              <a:t>万</a:t>
            </a:r>
          </a:p>
        </p:txBody>
      </p:sp>
      <p:sp>
        <p:nvSpPr>
          <p:cNvPr id="226" name="椭圆 225"/>
          <p:cNvSpPr/>
          <p:nvPr/>
        </p:nvSpPr>
        <p:spPr>
          <a:xfrm>
            <a:off x="5424063" y="2075470"/>
            <a:ext cx="1567342" cy="156734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3CC87B"/>
              </a:solidFill>
            </a:endParaRPr>
          </a:p>
        </p:txBody>
      </p:sp>
      <p:sp>
        <p:nvSpPr>
          <p:cNvPr id="252" name="文本占位符 4"/>
          <p:cNvSpPr txBox="1">
            <a:spLocks/>
          </p:cNvSpPr>
          <p:nvPr/>
        </p:nvSpPr>
        <p:spPr>
          <a:xfrm>
            <a:off x="5358309" y="2307825"/>
            <a:ext cx="1711795" cy="7071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6600" b="1" dirty="0">
                <a:solidFill>
                  <a:srgbClr val="3CC87B"/>
                </a:solidFill>
              </a:rPr>
              <a:t>198</a:t>
            </a:r>
            <a:endParaRPr lang="zh-CN" altLang="en-US" sz="6600" b="1" dirty="0">
              <a:solidFill>
                <a:srgbClr val="3CC87B"/>
              </a:solidFill>
            </a:endParaRPr>
          </a:p>
        </p:txBody>
      </p:sp>
      <p:sp>
        <p:nvSpPr>
          <p:cNvPr id="253" name="文本占位符 6"/>
          <p:cNvSpPr txBox="1">
            <a:spLocks/>
          </p:cNvSpPr>
          <p:nvPr/>
        </p:nvSpPr>
        <p:spPr>
          <a:xfrm>
            <a:off x="6344517" y="3070751"/>
            <a:ext cx="383499" cy="1955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>
                <a:solidFill>
                  <a:srgbClr val="3CC87B"/>
                </a:solidFill>
              </a:rPr>
              <a:t>亿</a:t>
            </a:r>
            <a:endParaRPr lang="zh-CN" altLang="en-US" sz="2400" dirty="0">
              <a:solidFill>
                <a:srgbClr val="3CC87B"/>
              </a:solidFill>
            </a:endParaRPr>
          </a:p>
        </p:txBody>
      </p:sp>
      <p:sp>
        <p:nvSpPr>
          <p:cNvPr id="254" name="椭圆 253"/>
          <p:cNvSpPr/>
          <p:nvPr/>
        </p:nvSpPr>
        <p:spPr>
          <a:xfrm>
            <a:off x="7641053" y="2039826"/>
            <a:ext cx="1567342" cy="156734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3CC87B"/>
              </a:solidFill>
            </a:endParaRPr>
          </a:p>
        </p:txBody>
      </p:sp>
      <p:sp>
        <p:nvSpPr>
          <p:cNvPr id="275" name="文本占位符 4"/>
          <p:cNvSpPr txBox="1">
            <a:spLocks/>
          </p:cNvSpPr>
          <p:nvPr/>
        </p:nvSpPr>
        <p:spPr>
          <a:xfrm>
            <a:off x="7641053" y="2330414"/>
            <a:ext cx="1498638" cy="7071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6600" b="1">
                <a:solidFill>
                  <a:srgbClr val="3CC87B"/>
                </a:solidFill>
              </a:rPr>
              <a:t>10</a:t>
            </a:r>
            <a:endParaRPr lang="zh-CN" altLang="en-US" sz="6600" b="1" dirty="0">
              <a:solidFill>
                <a:srgbClr val="3CC87B"/>
              </a:solidFill>
            </a:endParaRPr>
          </a:p>
        </p:txBody>
      </p:sp>
      <p:sp>
        <p:nvSpPr>
          <p:cNvPr id="276" name="文本占位符 6"/>
          <p:cNvSpPr txBox="1">
            <a:spLocks/>
          </p:cNvSpPr>
          <p:nvPr/>
        </p:nvSpPr>
        <p:spPr>
          <a:xfrm>
            <a:off x="8604444" y="2754164"/>
            <a:ext cx="383499" cy="1955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solidFill>
                  <a:srgbClr val="3CC87B"/>
                </a:solidFill>
              </a:rPr>
              <a:t>亿</a:t>
            </a:r>
          </a:p>
        </p:txBody>
      </p:sp>
      <p:sp>
        <p:nvSpPr>
          <p:cNvPr id="277" name="椭圆 276"/>
          <p:cNvSpPr/>
          <p:nvPr/>
        </p:nvSpPr>
        <p:spPr>
          <a:xfrm>
            <a:off x="9729089" y="2039826"/>
            <a:ext cx="1567342" cy="156734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3CC87B"/>
              </a:solidFill>
            </a:endParaRPr>
          </a:p>
        </p:txBody>
      </p:sp>
      <p:sp>
        <p:nvSpPr>
          <p:cNvPr id="278" name="文本占位符 4"/>
          <p:cNvSpPr txBox="1">
            <a:spLocks/>
          </p:cNvSpPr>
          <p:nvPr/>
        </p:nvSpPr>
        <p:spPr>
          <a:xfrm>
            <a:off x="9891541" y="2378717"/>
            <a:ext cx="1325432" cy="7071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6600" b="1">
                <a:solidFill>
                  <a:srgbClr val="3CC87B"/>
                </a:solidFill>
              </a:rPr>
              <a:t>90</a:t>
            </a:r>
            <a:endParaRPr lang="zh-CN" altLang="en-US" sz="6600" b="1" dirty="0">
              <a:solidFill>
                <a:srgbClr val="3CC87B"/>
              </a:solidFill>
            </a:endParaRPr>
          </a:p>
        </p:txBody>
      </p:sp>
      <p:sp>
        <p:nvSpPr>
          <p:cNvPr id="279" name="文本占位符 6"/>
          <p:cNvSpPr txBox="1">
            <a:spLocks/>
          </p:cNvSpPr>
          <p:nvPr/>
        </p:nvSpPr>
        <p:spPr>
          <a:xfrm>
            <a:off x="10796927" y="2840175"/>
            <a:ext cx="383499" cy="1955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>
                <a:solidFill>
                  <a:srgbClr val="3CC87B"/>
                </a:solidFill>
              </a:rPr>
              <a:t>%</a:t>
            </a:r>
            <a:endParaRPr lang="zh-CN" altLang="en-US" sz="2400" dirty="0">
              <a:solidFill>
                <a:srgbClr val="3CC87B"/>
              </a:solidFill>
            </a:endParaRPr>
          </a:p>
        </p:txBody>
      </p:sp>
      <p:sp>
        <p:nvSpPr>
          <p:cNvPr id="280" name="椭圆 279"/>
          <p:cNvSpPr/>
          <p:nvPr/>
        </p:nvSpPr>
        <p:spPr>
          <a:xfrm>
            <a:off x="814157" y="2039826"/>
            <a:ext cx="1567342" cy="156734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3CC87B"/>
              </a:solidFill>
            </a:endParaRPr>
          </a:p>
        </p:txBody>
      </p:sp>
      <p:sp>
        <p:nvSpPr>
          <p:cNvPr id="281" name="文本占位符 4"/>
          <p:cNvSpPr txBox="1">
            <a:spLocks/>
          </p:cNvSpPr>
          <p:nvPr/>
        </p:nvSpPr>
        <p:spPr>
          <a:xfrm>
            <a:off x="936707" y="2378717"/>
            <a:ext cx="1325432" cy="7071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6600" b="1" dirty="0">
                <a:solidFill>
                  <a:srgbClr val="3CC87B"/>
                </a:solidFill>
              </a:rPr>
              <a:t>36</a:t>
            </a:r>
            <a:endParaRPr lang="zh-CN" altLang="en-US" sz="6600" b="1" dirty="0">
              <a:solidFill>
                <a:srgbClr val="3CC87B"/>
              </a:solidFill>
            </a:endParaRPr>
          </a:p>
        </p:txBody>
      </p:sp>
      <p:sp>
        <p:nvSpPr>
          <p:cNvPr id="282" name="文本占位符 6"/>
          <p:cNvSpPr txBox="1">
            <a:spLocks/>
          </p:cNvSpPr>
          <p:nvPr/>
        </p:nvSpPr>
        <p:spPr>
          <a:xfrm>
            <a:off x="1861427" y="2802467"/>
            <a:ext cx="383499" cy="1955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solidFill>
                  <a:srgbClr val="3CC87B"/>
                </a:solidFill>
              </a:rPr>
              <a:t>万</a:t>
            </a:r>
          </a:p>
        </p:txBody>
      </p:sp>
      <p:sp>
        <p:nvSpPr>
          <p:cNvPr id="283" name="文本占位符 5"/>
          <p:cNvSpPr txBox="1">
            <a:spLocks/>
          </p:cNvSpPr>
          <p:nvPr/>
        </p:nvSpPr>
        <p:spPr>
          <a:xfrm>
            <a:off x="5246710" y="3840040"/>
            <a:ext cx="1934992" cy="9299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dirty="0">
                <a:solidFill>
                  <a:srgbClr val="3CC87B"/>
                </a:solidFill>
              </a:rPr>
              <a:t>198</a:t>
            </a:r>
            <a:r>
              <a:rPr lang="zh-CN" altLang="en-US" dirty="0">
                <a:solidFill>
                  <a:srgbClr val="3CC87B"/>
                </a:solidFill>
              </a:rPr>
              <a:t>亿移动终端</a:t>
            </a:r>
            <a:endParaRPr lang="en-US" altLang="zh-CN" dirty="0">
              <a:solidFill>
                <a:srgbClr val="3CC87B"/>
              </a:solidFill>
            </a:endParaRPr>
          </a:p>
        </p:txBody>
      </p:sp>
      <p:sp>
        <p:nvSpPr>
          <p:cNvPr id="284" name="文本占位符 5"/>
          <p:cNvSpPr txBox="1">
            <a:spLocks/>
          </p:cNvSpPr>
          <p:nvPr/>
        </p:nvSpPr>
        <p:spPr>
          <a:xfrm>
            <a:off x="7386188" y="3840040"/>
            <a:ext cx="2002862" cy="8356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zh-CN">
                <a:solidFill>
                  <a:srgbClr val="3CC87B"/>
                </a:solidFill>
              </a:rPr>
              <a:t>月独立活跃设备 </a:t>
            </a:r>
            <a:endParaRPr lang="en-US" altLang="zh-CN" dirty="0">
              <a:solidFill>
                <a:srgbClr val="3CC87B"/>
              </a:solidFill>
            </a:endParaRPr>
          </a:p>
        </p:txBody>
      </p:sp>
      <p:sp>
        <p:nvSpPr>
          <p:cNvPr id="285" name="文本占位符 5"/>
          <p:cNvSpPr txBox="1">
            <a:spLocks/>
          </p:cNvSpPr>
          <p:nvPr/>
        </p:nvSpPr>
        <p:spPr>
          <a:xfrm>
            <a:off x="9493126" y="3840040"/>
            <a:ext cx="2039268" cy="4494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>
                <a:solidFill>
                  <a:srgbClr val="3CC87B"/>
                </a:solidFill>
              </a:rPr>
              <a:t>90%</a:t>
            </a:r>
            <a:r>
              <a:rPr lang="zh-CN" altLang="en-US">
                <a:solidFill>
                  <a:srgbClr val="3CC87B"/>
                </a:solidFill>
              </a:rPr>
              <a:t>覆盖率</a:t>
            </a:r>
            <a:endParaRPr lang="en-US" altLang="zh-CN" dirty="0">
              <a:solidFill>
                <a:srgbClr val="3CC87B"/>
              </a:solidFill>
            </a:endParaRPr>
          </a:p>
        </p:txBody>
      </p:sp>
      <p:sp>
        <p:nvSpPr>
          <p:cNvPr id="286" name="文本占位符 5"/>
          <p:cNvSpPr txBox="1">
            <a:spLocks/>
          </p:cNvSpPr>
          <p:nvPr/>
        </p:nvSpPr>
        <p:spPr>
          <a:xfrm>
            <a:off x="424876" y="3832710"/>
            <a:ext cx="2345904" cy="4494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dirty="0">
                <a:solidFill>
                  <a:srgbClr val="3CC87B"/>
                </a:solidFill>
              </a:rPr>
              <a:t>36.9</a:t>
            </a:r>
            <a:r>
              <a:rPr lang="zh-CN" altLang="en-US" dirty="0">
                <a:solidFill>
                  <a:srgbClr val="3CC87B"/>
                </a:solidFill>
              </a:rPr>
              <a:t>万开发者</a:t>
            </a:r>
            <a:endParaRPr lang="en-US" altLang="zh-CN" dirty="0">
              <a:solidFill>
                <a:srgbClr val="3CC8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302991"/>
      </p:ext>
    </p:extLst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页脚占位符 3"/>
          <p:cNvSpPr txBox="1"/>
          <p:nvPr/>
        </p:nvSpPr>
        <p:spPr>
          <a:xfrm>
            <a:off x="838200" y="6406785"/>
            <a:ext cx="4114800" cy="264253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0808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r>
              <a:t>© JIGUANG. Confidential. All Rights Reserved. </a:t>
            </a:r>
          </a:p>
        </p:txBody>
      </p:sp>
      <p:sp>
        <p:nvSpPr>
          <p:cNvPr id="645" name="灯片编号占位符 4"/>
          <p:cNvSpPr txBox="1">
            <a:spLocks noGrp="1"/>
          </p:cNvSpPr>
          <p:nvPr>
            <p:ph type="sldNum" sz="quarter" idx="4294967295"/>
          </p:nvPr>
        </p:nvSpPr>
        <p:spPr>
          <a:xfrm>
            <a:off x="5959172" y="6406785"/>
            <a:ext cx="273654" cy="26425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17</a:t>
            </a:fld>
            <a:endParaRPr/>
          </a:p>
        </p:txBody>
      </p:sp>
      <p:sp>
        <p:nvSpPr>
          <p:cNvPr id="646" name="文本框 10"/>
          <p:cNvSpPr txBox="1"/>
          <p:nvPr/>
        </p:nvSpPr>
        <p:spPr>
          <a:xfrm>
            <a:off x="2033143" y="5131075"/>
            <a:ext cx="3623931" cy="802639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/>
          <a:p>
            <a:pPr>
              <a:defRPr sz="2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公众号：lovejpush</a:t>
            </a:r>
          </a:p>
          <a:p>
            <a:pPr>
              <a:defRPr sz="2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极光官网：www.jiguang.cn</a:t>
            </a:r>
          </a:p>
        </p:txBody>
      </p:sp>
      <p:pic>
        <p:nvPicPr>
          <p:cNvPr id="647" name="图片 1" descr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143" y="863875"/>
            <a:ext cx="2654301" cy="42672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48" name="极光开发者服务"/>
          <p:cNvSpPr/>
          <p:nvPr/>
        </p:nvSpPr>
        <p:spPr>
          <a:xfrm>
            <a:off x="7206844" y="1384504"/>
            <a:ext cx="1841421" cy="855735"/>
          </a:xfrm>
          <a:prstGeom prst="roundRect">
            <a:avLst>
              <a:gd name="adj" fmla="val 15003"/>
            </a:avLst>
          </a:prstGeom>
          <a:solidFill>
            <a:schemeClr val="accent2"/>
          </a:solidFill>
          <a:ln w="25400">
            <a:solidFill>
              <a:srgbClr val="0061B9"/>
            </a:solidFill>
          </a:ln>
        </p:spPr>
        <p:txBody>
          <a:bodyPr lIns="45718" tIns="45718" rIns="45718" bIns="45718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极光开发者服务</a:t>
            </a:r>
          </a:p>
        </p:txBody>
      </p:sp>
      <p:sp>
        <p:nvSpPr>
          <p:cNvPr id="649" name="JPush"/>
          <p:cNvSpPr/>
          <p:nvPr/>
        </p:nvSpPr>
        <p:spPr>
          <a:xfrm>
            <a:off x="6059745" y="2695362"/>
            <a:ext cx="1270001" cy="777239"/>
          </a:xfrm>
          <a:prstGeom prst="rect">
            <a:avLst/>
          </a:prstGeom>
          <a:solidFill>
            <a:schemeClr val="accent2"/>
          </a:solidFill>
          <a:ln w="25400">
            <a:solidFill>
              <a:srgbClr val="0061B9"/>
            </a:solidFill>
          </a:ln>
        </p:spPr>
        <p:txBody>
          <a:bodyPr lIns="45718" tIns="45718" rIns="45718" bIns="45718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JPush</a:t>
            </a:r>
          </a:p>
        </p:txBody>
      </p:sp>
      <p:sp>
        <p:nvSpPr>
          <p:cNvPr id="650" name="JAnalytics"/>
          <p:cNvSpPr/>
          <p:nvPr/>
        </p:nvSpPr>
        <p:spPr>
          <a:xfrm>
            <a:off x="7492554" y="2695362"/>
            <a:ext cx="1270001" cy="777239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>
                <a:satOff val="-3291"/>
                <a:lumOff val="-10195"/>
              </a:schemeClr>
            </a:solidFill>
          </a:ln>
        </p:spPr>
        <p:txBody>
          <a:bodyPr lIns="45718" tIns="45718" rIns="45718" bIns="45718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JAnalytics</a:t>
            </a:r>
          </a:p>
        </p:txBody>
      </p:sp>
      <p:sp>
        <p:nvSpPr>
          <p:cNvPr id="651" name="JShare"/>
          <p:cNvSpPr/>
          <p:nvPr/>
        </p:nvSpPr>
        <p:spPr>
          <a:xfrm>
            <a:off x="8925363" y="2695362"/>
            <a:ext cx="1270001" cy="777239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accent3">
                <a:satOff val="-35661"/>
                <a:lumOff val="-12312"/>
              </a:schemeClr>
            </a:solidFill>
          </a:ln>
        </p:spPr>
        <p:txBody>
          <a:bodyPr lIns="45718" tIns="45718" rIns="45718" bIns="45718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JShare</a:t>
            </a:r>
          </a:p>
        </p:txBody>
      </p:sp>
      <p:sp>
        <p:nvSpPr>
          <p:cNvPr id="652" name="JSMS"/>
          <p:cNvSpPr/>
          <p:nvPr/>
        </p:nvSpPr>
        <p:spPr>
          <a:xfrm>
            <a:off x="6059745" y="3585470"/>
            <a:ext cx="1270001" cy="777239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>
                <a:satOff val="-3291"/>
                <a:lumOff val="-10195"/>
              </a:schemeClr>
            </a:solidFill>
          </a:ln>
        </p:spPr>
        <p:txBody>
          <a:bodyPr lIns="45718" tIns="45718" rIns="45718" bIns="45718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JSMS</a:t>
            </a:r>
          </a:p>
        </p:txBody>
      </p:sp>
      <p:sp>
        <p:nvSpPr>
          <p:cNvPr id="653" name="JiguangIM"/>
          <p:cNvSpPr/>
          <p:nvPr/>
        </p:nvSpPr>
        <p:spPr>
          <a:xfrm>
            <a:off x="7492554" y="3585470"/>
            <a:ext cx="1270001" cy="777239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accent3">
                <a:satOff val="-35661"/>
                <a:lumOff val="-12312"/>
              </a:schemeClr>
            </a:solidFill>
          </a:ln>
        </p:spPr>
        <p:txBody>
          <a:bodyPr lIns="45718" tIns="45718" rIns="45718" bIns="45718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JiguangIM</a:t>
            </a:r>
          </a:p>
        </p:txBody>
      </p:sp>
      <p:sp>
        <p:nvSpPr>
          <p:cNvPr id="654" name="JVerfication"/>
          <p:cNvSpPr/>
          <p:nvPr/>
        </p:nvSpPr>
        <p:spPr>
          <a:xfrm>
            <a:off x="8925363" y="3585470"/>
            <a:ext cx="1270001" cy="777239"/>
          </a:xfrm>
          <a:prstGeom prst="rect">
            <a:avLst/>
          </a:prstGeom>
          <a:solidFill>
            <a:schemeClr val="accent2"/>
          </a:solidFill>
          <a:ln w="25400">
            <a:solidFill>
              <a:srgbClr val="0061B9"/>
            </a:solidFill>
          </a:ln>
        </p:spPr>
        <p:txBody>
          <a:bodyPr lIns="45718" tIns="45718" rIns="45718" bIns="45718" anchor="ctr"/>
          <a:lstStyle>
            <a:lvl1pPr algn="ctr">
              <a:defRPr sz="1600">
                <a:solidFill>
                  <a:srgbClr val="FFFFFF"/>
                </a:solidFill>
              </a:defRPr>
            </a:lvl1pPr>
          </a:lstStyle>
          <a:p>
            <a:r>
              <a:t>JVerfication</a:t>
            </a:r>
          </a:p>
        </p:txBody>
      </p:sp>
      <p:sp>
        <p:nvSpPr>
          <p:cNvPr id="655" name="文本框 10"/>
          <p:cNvSpPr txBox="1"/>
          <p:nvPr/>
        </p:nvSpPr>
        <p:spPr>
          <a:xfrm>
            <a:off x="7021645" y="5033274"/>
            <a:ext cx="2988773" cy="624839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3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7年，从未停滞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页脚占位符 3"/>
          <p:cNvSpPr txBox="1"/>
          <p:nvPr/>
        </p:nvSpPr>
        <p:spPr>
          <a:xfrm>
            <a:off x="838200" y="6406785"/>
            <a:ext cx="4114800" cy="264253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0808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r>
              <a:t>© JIGUANG. Confidential. All Rights Reserved. </a:t>
            </a:r>
          </a:p>
        </p:txBody>
      </p:sp>
      <p:sp>
        <p:nvSpPr>
          <p:cNvPr id="194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719" tIns="45719" rIns="45719" bIns="45719"/>
          <a:lstStyle>
            <a:lvl1pPr defTabSz="713105">
              <a:defRPr sz="2495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移动互联网的寒冬</a:t>
            </a:r>
          </a:p>
        </p:txBody>
      </p:sp>
      <p:sp>
        <p:nvSpPr>
          <p:cNvPr id="195" name="灯片编号占位符 4"/>
          <p:cNvSpPr txBox="1">
            <a:spLocks noGrp="1"/>
          </p:cNvSpPr>
          <p:nvPr>
            <p:ph type="sldNum" sz="quarter" idx="4294967295"/>
          </p:nvPr>
        </p:nvSpPr>
        <p:spPr>
          <a:xfrm>
            <a:off x="6001550" y="6406785"/>
            <a:ext cx="188897" cy="26425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pic>
        <p:nvPicPr>
          <p:cNvPr id="196" name="图片 2" descr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289" y="2624454"/>
            <a:ext cx="9329421" cy="160845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页脚占位符 3"/>
          <p:cNvSpPr txBox="1"/>
          <p:nvPr/>
        </p:nvSpPr>
        <p:spPr>
          <a:xfrm>
            <a:off x="838200" y="6406785"/>
            <a:ext cx="4114800" cy="264253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0808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r>
              <a:t>© JIGUANG. Confidential. All Rights Reserved. </a:t>
            </a:r>
          </a:p>
        </p:txBody>
      </p:sp>
      <p:sp>
        <p:nvSpPr>
          <p:cNvPr id="201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719" tIns="45719" rIns="45719" bIns="45719"/>
          <a:lstStyle>
            <a:lvl1pPr defTabSz="713105">
              <a:defRPr sz="2495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移动互联网寒冬</a:t>
            </a:r>
          </a:p>
        </p:txBody>
      </p:sp>
      <p:sp>
        <p:nvSpPr>
          <p:cNvPr id="202" name="灯片编号占位符 4"/>
          <p:cNvSpPr txBox="1">
            <a:spLocks noGrp="1"/>
          </p:cNvSpPr>
          <p:nvPr>
            <p:ph type="sldNum" sz="quarter" idx="4294967295"/>
          </p:nvPr>
        </p:nvSpPr>
        <p:spPr>
          <a:xfrm>
            <a:off x="6001550" y="6406785"/>
            <a:ext cx="188897" cy="26425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graphicFrame>
        <p:nvGraphicFramePr>
          <p:cNvPr id="203" name="图表 4"/>
          <p:cNvGraphicFramePr/>
          <p:nvPr/>
        </p:nvGraphicFramePr>
        <p:xfrm>
          <a:off x="1355600" y="1181100"/>
          <a:ext cx="5999621" cy="45990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4" name="文本框 1"/>
          <p:cNvSpPr txBox="1"/>
          <p:nvPr/>
        </p:nvSpPr>
        <p:spPr>
          <a:xfrm>
            <a:off x="8150030" y="1423863"/>
            <a:ext cx="2937978" cy="2914205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normAutofit/>
          </a:bodyPr>
          <a:lstStyle/>
          <a:p>
            <a:pPr algn="ctr">
              <a:lnSpc>
                <a:spcPct val="130000"/>
              </a:lnSpc>
              <a:defRPr sz="2400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共享经济接连倒下</a:t>
            </a:r>
          </a:p>
          <a:p>
            <a:pPr algn="ctr">
              <a:lnSpc>
                <a:spcPct val="130000"/>
              </a:lnSpc>
              <a:defRPr sz="2400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网约车一家独大</a:t>
            </a:r>
          </a:p>
          <a:p>
            <a:pPr algn="ctr">
              <a:lnSpc>
                <a:spcPct val="130000"/>
              </a:lnSpc>
              <a:defRPr sz="2400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直播逐渐有掉队的</a:t>
            </a:r>
          </a:p>
          <a:p>
            <a:pPr algn="ctr">
              <a:lnSpc>
                <a:spcPct val="130000"/>
              </a:lnSpc>
              <a:defRPr sz="2400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手机向头部品牌集中</a:t>
            </a:r>
          </a:p>
        </p:txBody>
      </p:sp>
      <p:sp>
        <p:nvSpPr>
          <p:cNvPr id="205" name="各大IT公司“人员优化”…"/>
          <p:cNvSpPr txBox="1"/>
          <p:nvPr/>
        </p:nvSpPr>
        <p:spPr>
          <a:xfrm>
            <a:off x="8068474" y="4492282"/>
            <a:ext cx="3101091" cy="99186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normAutofit lnSpcReduction="10000"/>
          </a:bodyPr>
          <a:lstStyle/>
          <a:p>
            <a:pPr algn="ctr">
              <a:lnSpc>
                <a:spcPct val="130000"/>
              </a:lnSpc>
              <a:defRPr sz="2400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各大IT公司“人员优化”</a:t>
            </a:r>
          </a:p>
          <a:p>
            <a:pPr algn="ctr">
              <a:lnSpc>
                <a:spcPct val="130000"/>
              </a:lnSpc>
              <a:defRPr sz="2400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“996.ICU”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1" animBg="1" advAuto="0"/>
      <p:bldP spid="205" grpId="2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页脚占位符 3"/>
          <p:cNvSpPr txBox="1"/>
          <p:nvPr/>
        </p:nvSpPr>
        <p:spPr>
          <a:xfrm>
            <a:off x="838200" y="6406785"/>
            <a:ext cx="4114800" cy="264253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0808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r>
              <a:t>© JIGUANG. Confidential. All Rights Reserved. </a:t>
            </a:r>
          </a:p>
        </p:txBody>
      </p:sp>
      <p:sp>
        <p:nvSpPr>
          <p:cNvPr id="210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719" tIns="45719" rIns="45719" bIns="45719"/>
          <a:lstStyle>
            <a:lvl1pPr defTabSz="713105">
              <a:defRPr sz="2495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增长期-快速实现</a:t>
            </a:r>
          </a:p>
        </p:txBody>
      </p:sp>
      <p:sp>
        <p:nvSpPr>
          <p:cNvPr id="211" name="灯片编号占位符 4"/>
          <p:cNvSpPr txBox="1">
            <a:spLocks noGrp="1"/>
          </p:cNvSpPr>
          <p:nvPr>
            <p:ph type="sldNum" sz="quarter" idx="4294967295"/>
          </p:nvPr>
        </p:nvSpPr>
        <p:spPr>
          <a:xfrm>
            <a:off x="6001550" y="6406785"/>
            <a:ext cx="188897" cy="26425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grpSp>
        <p:nvGrpSpPr>
          <p:cNvPr id="214" name="成组"/>
          <p:cNvGrpSpPr/>
          <p:nvPr/>
        </p:nvGrpSpPr>
        <p:grpSpPr>
          <a:xfrm>
            <a:off x="1582419" y="1256485"/>
            <a:ext cx="9158931" cy="2971801"/>
            <a:chOff x="0" y="0"/>
            <a:chExt cx="9158929" cy="2971800"/>
          </a:xfrm>
        </p:grpSpPr>
        <p:pic>
          <p:nvPicPr>
            <p:cNvPr id="212" name="图片 2" descr="图片 2"/>
            <p:cNvPicPr>
              <a:picLocks noChangeAspect="1"/>
            </p:cNvPicPr>
            <p:nvPr/>
          </p:nvPicPr>
          <p:blipFill>
            <a:blip r:embed="rId3"/>
            <a:srcRect l="5696" t="2882" r="5160" b="5352"/>
            <a:stretch>
              <a:fillRect/>
            </a:stretch>
          </p:blipFill>
          <p:spPr>
            <a:xfrm>
              <a:off x="2490794" y="0"/>
              <a:ext cx="6668136" cy="297180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213" name="文本框 6"/>
            <p:cNvSpPr txBox="1"/>
            <p:nvPr/>
          </p:nvSpPr>
          <p:spPr>
            <a:xfrm>
              <a:off x="0" y="1020624"/>
              <a:ext cx="1975702" cy="848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8" tIns="45718" rIns="45718" bIns="45718" numCol="1" anchor="ctr">
              <a:normAutofit/>
            </a:bodyPr>
            <a:lstStyle/>
            <a:p>
              <a:pPr>
                <a:defRPr sz="2600">
                  <a:solidFill>
                    <a:schemeClr val="accent1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pPr>
              <a:r>
                <a:t>快速使用http</a:t>
              </a:r>
            </a:p>
          </p:txBody>
        </p:sp>
      </p:grpSp>
      <p:grpSp>
        <p:nvGrpSpPr>
          <p:cNvPr id="217" name="成组"/>
          <p:cNvGrpSpPr/>
          <p:nvPr/>
        </p:nvGrpSpPr>
        <p:grpSpPr>
          <a:xfrm>
            <a:off x="1582419" y="4555945"/>
            <a:ext cx="7443796" cy="1574801"/>
            <a:chOff x="0" y="27760"/>
            <a:chExt cx="7443794" cy="1574800"/>
          </a:xfrm>
        </p:grpSpPr>
        <p:pic>
          <p:nvPicPr>
            <p:cNvPr id="215" name="图片 3" descr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90794" y="27760"/>
              <a:ext cx="4953001" cy="157480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216" name="文本框 8"/>
            <p:cNvSpPr txBox="1"/>
            <p:nvPr/>
          </p:nvSpPr>
          <p:spPr>
            <a:xfrm>
              <a:off x="0" y="238539"/>
              <a:ext cx="2085338" cy="848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8" tIns="45718" rIns="45718" bIns="45718" numCol="1" anchor="ctr">
              <a:normAutofit/>
            </a:bodyPr>
            <a:lstStyle>
              <a:lvl1pPr>
                <a:defRPr sz="2600">
                  <a:solidFill>
                    <a:schemeClr val="accent1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</a:lstStyle>
            <a:p>
              <a:r>
                <a:t>快速使用推送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1" animBg="1" advAuto="0"/>
      <p:bldP spid="217" grpId="2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页脚占位符 3"/>
          <p:cNvSpPr txBox="1"/>
          <p:nvPr/>
        </p:nvSpPr>
        <p:spPr>
          <a:xfrm>
            <a:off x="838200" y="6406785"/>
            <a:ext cx="4114800" cy="264253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0808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r>
              <a:t>© JIGUANG. Confidential. All Rights Reserved. </a:t>
            </a:r>
          </a:p>
        </p:txBody>
      </p:sp>
      <p:sp>
        <p:nvSpPr>
          <p:cNvPr id="222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719" tIns="45719" rIns="45719" bIns="45719"/>
          <a:lstStyle>
            <a:lvl1pPr defTabSz="713105">
              <a:defRPr sz="2495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实际使用考验</a:t>
            </a:r>
          </a:p>
        </p:txBody>
      </p:sp>
      <p:sp>
        <p:nvSpPr>
          <p:cNvPr id="223" name="灯片编号占位符 4"/>
          <p:cNvSpPr txBox="1">
            <a:spLocks noGrp="1"/>
          </p:cNvSpPr>
          <p:nvPr>
            <p:ph type="sldNum" sz="quarter" idx="4294967295"/>
          </p:nvPr>
        </p:nvSpPr>
        <p:spPr>
          <a:xfrm>
            <a:off x="6001550" y="6406785"/>
            <a:ext cx="188897" cy="26425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pic>
        <p:nvPicPr>
          <p:cNvPr id="224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983" y="1782068"/>
            <a:ext cx="3619501" cy="17399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5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961" y="1857151"/>
            <a:ext cx="6858001" cy="762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6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6103" y="3416704"/>
            <a:ext cx="4373394" cy="219252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7" name="图像" descr="图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1746" y="1408215"/>
            <a:ext cx="2438401" cy="32004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8" name="图像" descr="图像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3314" y="2423659"/>
            <a:ext cx="3728820" cy="244910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8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00"/>
                            </p:stCondLst>
                            <p:childTnLst>
                              <p:par>
                                <p:cTn id="15" presetID="23" presetClass="entr" presetSubtype="16" fill="hold" grpId="3" nodeType="afterEffect">
                                  <p:stCondLst>
                                    <p:cond delay="8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3" presetClass="entr" presetSubtype="16" fill="hold" grpId="4" nodeType="afterEffect">
                                  <p:stCondLst>
                                    <p:cond delay="8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dur="indefinite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600"/>
                            </p:stCondLst>
                            <p:childTnLst>
                              <p:par>
                                <p:cTn id="25" presetID="23" presetClass="entr" presetSubtype="16" fill="hold" grpId="5" nodeType="afterEffect">
                                  <p:stCondLst>
                                    <p:cond delay="8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dur="indefinite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1" animBg="1" advAuto="0"/>
      <p:bldP spid="225" grpId="2" animBg="1" advAuto="0"/>
      <p:bldP spid="226" grpId="3" animBg="1" advAuto="0"/>
      <p:bldP spid="227" grpId="4" animBg="1" advAuto="0"/>
      <p:bldP spid="228" grpId="5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页脚占位符 3"/>
          <p:cNvSpPr txBox="1"/>
          <p:nvPr/>
        </p:nvSpPr>
        <p:spPr>
          <a:xfrm>
            <a:off x="838200" y="6406785"/>
            <a:ext cx="4114800" cy="264253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0808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r>
              <a:t>© JIGUANG. Confidential. All Rights Reserved. </a:t>
            </a:r>
          </a:p>
        </p:txBody>
      </p:sp>
      <p:sp>
        <p:nvSpPr>
          <p:cNvPr id="233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719" tIns="45719" rIns="45719" bIns="45719"/>
          <a:lstStyle>
            <a:lvl1pPr defTabSz="713105">
              <a:defRPr sz="2495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经典网络协议层</a:t>
            </a:r>
          </a:p>
        </p:txBody>
      </p:sp>
      <p:sp>
        <p:nvSpPr>
          <p:cNvPr id="234" name="灯片编号占位符 4"/>
          <p:cNvSpPr txBox="1">
            <a:spLocks noGrp="1"/>
          </p:cNvSpPr>
          <p:nvPr>
            <p:ph type="sldNum" sz="quarter" idx="4294967295"/>
          </p:nvPr>
        </p:nvSpPr>
        <p:spPr>
          <a:xfrm>
            <a:off x="6001550" y="6406785"/>
            <a:ext cx="188897" cy="26425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235" name="应用层"/>
          <p:cNvSpPr txBox="1"/>
          <p:nvPr/>
        </p:nvSpPr>
        <p:spPr>
          <a:xfrm>
            <a:off x="3540462" y="1725400"/>
            <a:ext cx="1094739" cy="5613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normAutofit/>
          </a:bodyPr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r>
              <a:t>应用层</a:t>
            </a:r>
          </a:p>
        </p:txBody>
      </p:sp>
      <p:sp>
        <p:nvSpPr>
          <p:cNvPr id="236" name="表示+会话层"/>
          <p:cNvSpPr txBox="1"/>
          <p:nvPr/>
        </p:nvSpPr>
        <p:spPr>
          <a:xfrm>
            <a:off x="3281882" y="2675408"/>
            <a:ext cx="1928301" cy="5613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normAutofit/>
          </a:bodyPr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r>
              <a:t>表示+会话层</a:t>
            </a:r>
          </a:p>
        </p:txBody>
      </p:sp>
      <p:sp>
        <p:nvSpPr>
          <p:cNvPr id="237" name="传输层"/>
          <p:cNvSpPr txBox="1"/>
          <p:nvPr/>
        </p:nvSpPr>
        <p:spPr>
          <a:xfrm>
            <a:off x="3570423" y="3620450"/>
            <a:ext cx="1094739" cy="5613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normAutofit/>
          </a:bodyPr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r>
              <a:t>传输层</a:t>
            </a:r>
          </a:p>
        </p:txBody>
      </p:sp>
      <p:sp>
        <p:nvSpPr>
          <p:cNvPr id="238" name="网路层"/>
          <p:cNvSpPr txBox="1"/>
          <p:nvPr/>
        </p:nvSpPr>
        <p:spPr>
          <a:xfrm>
            <a:off x="3540462" y="4571261"/>
            <a:ext cx="1094739" cy="5613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normAutofit/>
          </a:bodyPr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r>
              <a:t>网路层</a:t>
            </a:r>
          </a:p>
        </p:txBody>
      </p:sp>
      <p:sp>
        <p:nvSpPr>
          <p:cNvPr id="239" name="线条"/>
          <p:cNvSpPr/>
          <p:nvPr/>
        </p:nvSpPr>
        <p:spPr>
          <a:xfrm>
            <a:off x="3252461" y="2457828"/>
            <a:ext cx="4114801" cy="1"/>
          </a:xfrm>
          <a:prstGeom prst="line">
            <a:avLst/>
          </a:prstGeom>
          <a:ln w="25400">
            <a:solidFill>
              <a:schemeClr val="accent4"/>
            </a:solidFill>
            <a:custDash>
              <a:ds d="200000" sp="200000"/>
            </a:custDash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0" name="耗时长、阻塞…"/>
          <p:cNvSpPr txBox="1"/>
          <p:nvPr/>
        </p:nvSpPr>
        <p:spPr>
          <a:xfrm>
            <a:off x="8398939" y="4973747"/>
            <a:ext cx="3456939" cy="8534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normAutofit/>
          </a:bodyPr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耗时长、阻塞</a:t>
            </a:r>
          </a:p>
          <a:p>
            <a:pPr>
              <a:defRPr sz="2200">
                <a:solidFill>
                  <a:srgbClr val="FFFFFF"/>
                </a:solidFill>
              </a:defRPr>
            </a:pPr>
            <a:r>
              <a:t>越来越不适应现代网络需求</a:t>
            </a:r>
          </a:p>
        </p:txBody>
      </p:sp>
      <p:sp>
        <p:nvSpPr>
          <p:cNvPr id="241" name="App"/>
          <p:cNvSpPr txBox="1"/>
          <p:nvPr/>
        </p:nvSpPr>
        <p:spPr>
          <a:xfrm>
            <a:off x="1716669" y="1769850"/>
            <a:ext cx="666833" cy="4724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normAutofit lnSpcReduction="10000"/>
          </a:bodyPr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r>
              <a:t>App</a:t>
            </a:r>
          </a:p>
        </p:txBody>
      </p:sp>
      <p:sp>
        <p:nvSpPr>
          <p:cNvPr id="242" name="Kernel"/>
          <p:cNvSpPr txBox="1"/>
          <p:nvPr/>
        </p:nvSpPr>
        <p:spPr>
          <a:xfrm>
            <a:off x="1552393" y="3470971"/>
            <a:ext cx="1050240" cy="4724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normAutofit lnSpcReduction="10000"/>
          </a:bodyPr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r>
              <a:t>Kernel</a:t>
            </a:r>
          </a:p>
        </p:txBody>
      </p:sp>
      <p:sp>
        <p:nvSpPr>
          <p:cNvPr id="243" name="内核、设备难以更新…"/>
          <p:cNvSpPr txBox="1"/>
          <p:nvPr/>
        </p:nvSpPr>
        <p:spPr>
          <a:xfrm>
            <a:off x="698628" y="4256526"/>
            <a:ext cx="2702914" cy="8534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normAutofit/>
          </a:bodyPr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内核、设备难以更新</a:t>
            </a:r>
          </a:p>
          <a:p>
            <a:pPr>
              <a:defRPr sz="2200">
                <a:solidFill>
                  <a:srgbClr val="FFFFFF"/>
                </a:solidFill>
              </a:defRPr>
            </a:pPr>
            <a:r>
              <a:t>协议僵化</a:t>
            </a:r>
          </a:p>
        </p:txBody>
      </p:sp>
      <p:grpSp>
        <p:nvGrpSpPr>
          <p:cNvPr id="249" name="成组"/>
          <p:cNvGrpSpPr/>
          <p:nvPr/>
        </p:nvGrpSpPr>
        <p:grpSpPr>
          <a:xfrm>
            <a:off x="9233339" y="1913826"/>
            <a:ext cx="1714731" cy="2667506"/>
            <a:chOff x="0" y="0"/>
            <a:chExt cx="1714729" cy="2667505"/>
          </a:xfrm>
        </p:grpSpPr>
        <p:sp>
          <p:nvSpPr>
            <p:cNvPr id="244" name="DNS"/>
            <p:cNvSpPr txBox="1"/>
            <p:nvPr/>
          </p:nvSpPr>
          <p:spPr>
            <a:xfrm>
              <a:off x="339184" y="0"/>
              <a:ext cx="676184" cy="472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8" tIns="45718" rIns="45718" bIns="45718" numCol="1" anchor="ctr">
              <a:normAutofit lnSpcReduction="10000"/>
            </a:bodyPr>
            <a:lstStyle>
              <a:lvl1pPr>
                <a:defRPr sz="2600">
                  <a:solidFill>
                    <a:schemeClr val="accent1"/>
                  </a:solidFill>
                </a:defRPr>
              </a:lvl1pPr>
            </a:lstStyle>
            <a:p>
              <a:r>
                <a:t>DNS</a:t>
              </a:r>
            </a:p>
          </p:txBody>
        </p:sp>
        <p:sp>
          <p:nvSpPr>
            <p:cNvPr id="245" name="线条"/>
            <p:cNvSpPr/>
            <p:nvPr/>
          </p:nvSpPr>
          <p:spPr>
            <a:xfrm flipV="1">
              <a:off x="-1" y="154882"/>
              <a:ext cx="2" cy="2512624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46" name="TLS握手"/>
            <p:cNvSpPr txBox="1"/>
            <p:nvPr/>
          </p:nvSpPr>
          <p:spPr>
            <a:xfrm>
              <a:off x="339184" y="628454"/>
              <a:ext cx="1282250" cy="561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8" tIns="45718" rIns="45718" bIns="45718" numCol="1" anchor="ctr">
              <a:normAutofit/>
            </a:bodyPr>
            <a:lstStyle>
              <a:lvl1pPr>
                <a:defRPr sz="2600">
                  <a:solidFill>
                    <a:schemeClr val="accent1"/>
                  </a:solidFill>
                </a:defRPr>
              </a:lvl1pPr>
            </a:lstStyle>
            <a:p>
              <a:r>
                <a:t>TLS握手</a:t>
              </a:r>
            </a:p>
          </p:txBody>
        </p:sp>
        <p:sp>
          <p:nvSpPr>
            <p:cNvPr id="247" name="校验证书"/>
            <p:cNvSpPr txBox="1"/>
            <p:nvPr/>
          </p:nvSpPr>
          <p:spPr>
            <a:xfrm>
              <a:off x="289791" y="1326758"/>
              <a:ext cx="1424939" cy="561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8" tIns="45718" rIns="45718" bIns="45718" numCol="1" anchor="ctr">
              <a:normAutofit/>
            </a:bodyPr>
            <a:lstStyle>
              <a:lvl1pPr>
                <a:defRPr sz="2600">
                  <a:solidFill>
                    <a:schemeClr val="accent1"/>
                  </a:solidFill>
                </a:defRPr>
              </a:lvl1pPr>
            </a:lstStyle>
            <a:p>
              <a:r>
                <a:t>校验证书</a:t>
              </a:r>
            </a:p>
          </p:txBody>
        </p:sp>
        <p:sp>
          <p:nvSpPr>
            <p:cNvPr id="248" name="TCP握手"/>
            <p:cNvSpPr txBox="1"/>
            <p:nvPr/>
          </p:nvSpPr>
          <p:spPr>
            <a:xfrm>
              <a:off x="319929" y="2085990"/>
              <a:ext cx="1337875" cy="561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8" tIns="45718" rIns="45718" bIns="45718" numCol="1" anchor="ctr">
              <a:normAutofit/>
            </a:bodyPr>
            <a:lstStyle>
              <a:lvl1pPr>
                <a:defRPr sz="2600">
                  <a:solidFill>
                    <a:schemeClr val="accent1"/>
                  </a:solidFill>
                </a:defRPr>
              </a:lvl1pPr>
            </a:lstStyle>
            <a:p>
              <a:r>
                <a:t>TCP握手</a:t>
              </a:r>
            </a:p>
          </p:txBody>
        </p:sp>
      </p:grpSp>
      <p:sp>
        <p:nvSpPr>
          <p:cNvPr id="250" name="HTTP"/>
          <p:cNvSpPr/>
          <p:nvPr/>
        </p:nvSpPr>
        <p:spPr>
          <a:xfrm>
            <a:off x="5461000" y="1732355"/>
            <a:ext cx="1270000" cy="547430"/>
          </a:xfrm>
          <a:prstGeom prst="rect">
            <a:avLst/>
          </a:prstGeom>
          <a:solidFill>
            <a:schemeClr val="accent2"/>
          </a:solidFill>
          <a:ln w="25400">
            <a:solidFill>
              <a:srgbClr val="0061B9"/>
            </a:solidFill>
          </a:ln>
        </p:spPr>
        <p:txBody>
          <a:bodyPr lIns="45718" tIns="45718" rIns="45718" bIns="45718" anchor="ctr"/>
          <a:lstStyle>
            <a:lvl1pPr algn="ctr">
              <a:defRPr sz="2200">
                <a:solidFill>
                  <a:srgbClr val="FFFFFF"/>
                </a:solidFill>
              </a:defRPr>
            </a:lvl1pPr>
          </a:lstStyle>
          <a:p>
            <a:r>
              <a:t>HTTP</a:t>
            </a:r>
          </a:p>
        </p:txBody>
      </p:sp>
      <p:sp>
        <p:nvSpPr>
          <p:cNvPr id="251" name="SSL/TLS"/>
          <p:cNvSpPr/>
          <p:nvPr/>
        </p:nvSpPr>
        <p:spPr>
          <a:xfrm>
            <a:off x="5469457" y="2733361"/>
            <a:ext cx="1253086" cy="54743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>
                <a:satOff val="-3291"/>
                <a:lumOff val="-10195"/>
              </a:schemeClr>
            </a:solidFill>
          </a:ln>
        </p:spPr>
        <p:txBody>
          <a:bodyPr lIns="45718" tIns="45718" rIns="45718" bIns="45718" anchor="ctr"/>
          <a:lstStyle>
            <a:lvl1pPr algn="ctr">
              <a:defRPr sz="2200">
                <a:solidFill>
                  <a:srgbClr val="FFFFFF"/>
                </a:solidFill>
              </a:defRPr>
            </a:lvl1pPr>
          </a:lstStyle>
          <a:p>
            <a:r>
              <a:t>SSL/TLS</a:t>
            </a:r>
          </a:p>
        </p:txBody>
      </p:sp>
      <p:sp>
        <p:nvSpPr>
          <p:cNvPr id="252" name="SSL/TLS 1.3"/>
          <p:cNvSpPr/>
          <p:nvPr/>
        </p:nvSpPr>
        <p:spPr>
          <a:xfrm>
            <a:off x="5469457" y="2733361"/>
            <a:ext cx="1741576" cy="54743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>
                <a:satOff val="-3291"/>
                <a:lumOff val="-10195"/>
              </a:schemeClr>
            </a:solidFill>
          </a:ln>
        </p:spPr>
        <p:txBody>
          <a:bodyPr lIns="45718" tIns="45718" rIns="45718" bIns="45718" anchor="ctr"/>
          <a:lstStyle>
            <a:lvl1pPr algn="ctr">
              <a:defRPr sz="2200">
                <a:solidFill>
                  <a:srgbClr val="FFFFFF"/>
                </a:solidFill>
              </a:defRPr>
            </a:lvl1pPr>
          </a:lstStyle>
          <a:p>
            <a:r>
              <a:t>SSL/TLS 1.3</a:t>
            </a:r>
          </a:p>
        </p:txBody>
      </p:sp>
      <p:sp>
        <p:nvSpPr>
          <p:cNvPr id="253" name="TCP"/>
          <p:cNvSpPr/>
          <p:nvPr/>
        </p:nvSpPr>
        <p:spPr>
          <a:xfrm>
            <a:off x="5469457" y="3627404"/>
            <a:ext cx="663415" cy="547431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accent3">
                <a:satOff val="-35661"/>
                <a:lumOff val="-12312"/>
              </a:schemeClr>
            </a:solidFill>
          </a:ln>
        </p:spPr>
        <p:txBody>
          <a:bodyPr lIns="45718" tIns="45718" rIns="45718" bIns="45718" anchor="ctr"/>
          <a:lstStyle>
            <a:lvl1pPr algn="ctr">
              <a:defRPr sz="2200">
                <a:solidFill>
                  <a:srgbClr val="FFFFFF"/>
                </a:solidFill>
              </a:defRPr>
            </a:lvl1pPr>
          </a:lstStyle>
          <a:p>
            <a:r>
              <a:t>TCP</a:t>
            </a:r>
          </a:p>
        </p:txBody>
      </p:sp>
      <p:sp>
        <p:nvSpPr>
          <p:cNvPr id="254" name="TCP Fast Open"/>
          <p:cNvSpPr/>
          <p:nvPr/>
        </p:nvSpPr>
        <p:spPr>
          <a:xfrm>
            <a:off x="5469457" y="3627404"/>
            <a:ext cx="2004666" cy="547431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accent3">
                <a:satOff val="-35661"/>
                <a:lumOff val="-12312"/>
              </a:schemeClr>
            </a:solidFill>
          </a:ln>
        </p:spPr>
        <p:txBody>
          <a:bodyPr lIns="45718" tIns="45718" rIns="45718" bIns="45718" anchor="ctr"/>
          <a:lstStyle>
            <a:lvl1pPr algn="ctr">
              <a:defRPr sz="2200">
                <a:solidFill>
                  <a:srgbClr val="FFFFFF"/>
                </a:solidFill>
              </a:defRPr>
            </a:lvl1pPr>
          </a:lstStyle>
          <a:p>
            <a:r>
              <a:rPr sz="2000"/>
              <a:t>TCP Fast Open</a:t>
            </a:r>
          </a:p>
        </p:txBody>
      </p:sp>
      <p:sp>
        <p:nvSpPr>
          <p:cNvPr id="255" name="SPDY"/>
          <p:cNvSpPr/>
          <p:nvPr/>
        </p:nvSpPr>
        <p:spPr>
          <a:xfrm>
            <a:off x="7444028" y="2185930"/>
            <a:ext cx="997211" cy="547431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>
                <a:satOff val="-34305"/>
                <a:lumOff val="-14116"/>
              </a:schemeClr>
            </a:solidFill>
          </a:ln>
        </p:spPr>
        <p:txBody>
          <a:bodyPr lIns="45718" tIns="45718" rIns="45718" bIns="45718" anchor="ctr"/>
          <a:lstStyle>
            <a:lvl1pPr algn="ctr">
              <a:defRPr sz="2200">
                <a:solidFill>
                  <a:srgbClr val="FFFFFF"/>
                </a:solidFill>
              </a:defRPr>
            </a:lvl1pPr>
          </a:lstStyle>
          <a:p>
            <a:r>
              <a:rPr dirty="0"/>
              <a:t>SPDY</a:t>
            </a:r>
          </a:p>
        </p:txBody>
      </p:sp>
      <p:sp>
        <p:nvSpPr>
          <p:cNvPr id="256" name="IP"/>
          <p:cNvSpPr/>
          <p:nvPr/>
        </p:nvSpPr>
        <p:spPr>
          <a:xfrm>
            <a:off x="5467171" y="4578215"/>
            <a:ext cx="535111" cy="547430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accent6">
                <a:satOff val="-18992"/>
                <a:lumOff val="-11293"/>
              </a:schemeClr>
            </a:solidFill>
          </a:ln>
        </p:spPr>
        <p:txBody>
          <a:bodyPr lIns="45718" tIns="45718" rIns="45718" bIns="45718" anchor="ctr"/>
          <a:lstStyle>
            <a:lvl1pPr algn="ctr">
              <a:defRPr sz="2200">
                <a:solidFill>
                  <a:srgbClr val="FFFFFF"/>
                </a:solidFill>
              </a:defRPr>
            </a:lvl1pPr>
          </a:lstStyle>
          <a:p>
            <a:r>
              <a:t>IP</a:t>
            </a:r>
          </a:p>
        </p:txBody>
      </p:sp>
      <p:sp>
        <p:nvSpPr>
          <p:cNvPr id="257" name="IP V6"/>
          <p:cNvSpPr/>
          <p:nvPr/>
        </p:nvSpPr>
        <p:spPr>
          <a:xfrm>
            <a:off x="5467171" y="4578215"/>
            <a:ext cx="916939" cy="547430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accent6">
                <a:satOff val="-18992"/>
                <a:lumOff val="-11293"/>
              </a:schemeClr>
            </a:solidFill>
          </a:ln>
        </p:spPr>
        <p:txBody>
          <a:bodyPr lIns="45718" tIns="45718" rIns="45718" bIns="45718" anchor="ctr"/>
          <a:lstStyle>
            <a:lvl1pPr algn="ctr">
              <a:defRPr sz="2200">
                <a:solidFill>
                  <a:srgbClr val="FFFFFF"/>
                </a:solidFill>
              </a:defRPr>
            </a:lvl1pPr>
          </a:lstStyle>
          <a:p>
            <a:r>
              <a:t>IP V6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65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dur="indefinite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dur="indefinite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dur="indefinite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dur="indefinite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dur="indefinite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0" grpId="3" animBg="1" advAuto="0"/>
      <p:bldP spid="243" grpId="8" animBg="1" advAuto="0"/>
      <p:bldP spid="249" grpId="2" animBg="1" advAuto="0"/>
      <p:bldP spid="251" grpId="1" animBg="1" advAuto="0"/>
      <p:bldP spid="252" grpId="6" animBg="1" advAuto="0"/>
      <p:bldP spid="254" grpId="5" animBg="1" advAuto="0"/>
      <p:bldP spid="255" grpId="7" animBg="1" advAuto="0"/>
      <p:bldP spid="257" grpId="4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页脚占位符 3"/>
          <p:cNvSpPr txBox="1"/>
          <p:nvPr/>
        </p:nvSpPr>
        <p:spPr>
          <a:xfrm>
            <a:off x="838200" y="6406785"/>
            <a:ext cx="4114800" cy="264253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0808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r>
              <a:t>© JIGUANG. Confidential. All Rights Reserved. </a:t>
            </a:r>
          </a:p>
        </p:txBody>
      </p:sp>
      <p:sp>
        <p:nvSpPr>
          <p:cNvPr id="262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719" tIns="45719" rIns="45719" bIns="45719"/>
          <a:lstStyle>
            <a:lvl1pPr defTabSz="804545">
              <a:defRPr sz="2815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QUIC</a:t>
            </a:r>
          </a:p>
        </p:txBody>
      </p:sp>
      <p:sp>
        <p:nvSpPr>
          <p:cNvPr id="263" name="灯片编号占位符 4"/>
          <p:cNvSpPr txBox="1">
            <a:spLocks noGrp="1"/>
          </p:cNvSpPr>
          <p:nvPr>
            <p:ph type="sldNum" sz="quarter" idx="4294967295"/>
          </p:nvPr>
        </p:nvSpPr>
        <p:spPr>
          <a:xfrm>
            <a:off x="6001550" y="6406785"/>
            <a:ext cx="188897" cy="26425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264" name="IP"/>
          <p:cNvSpPr/>
          <p:nvPr/>
        </p:nvSpPr>
        <p:spPr>
          <a:xfrm>
            <a:off x="1482577" y="5222645"/>
            <a:ext cx="6243963" cy="650065"/>
          </a:xfrm>
          <a:prstGeom prst="roundRect">
            <a:avLst>
              <a:gd name="adj" fmla="val 29305"/>
            </a:avLst>
          </a:prstGeom>
          <a:solidFill>
            <a:srgbClr val="A7A7A7"/>
          </a:solidFill>
          <a:ln w="25400">
            <a:solidFill>
              <a:srgbClr val="535353"/>
            </a:solidFill>
          </a:ln>
        </p:spPr>
        <p:txBody>
          <a:bodyPr lIns="45718" tIns="45718" rIns="45718" bIns="45718" anchor="ctr"/>
          <a:lstStyle>
            <a:lvl1pPr algn="ctr">
              <a:defRPr sz="2600">
                <a:solidFill>
                  <a:srgbClr val="FFFFFF"/>
                </a:solidFill>
              </a:defRPr>
            </a:lvl1pPr>
          </a:lstStyle>
          <a:p>
            <a:r>
              <a:t>IP</a:t>
            </a:r>
          </a:p>
        </p:txBody>
      </p:sp>
      <p:sp>
        <p:nvSpPr>
          <p:cNvPr id="265" name="TCP"/>
          <p:cNvSpPr/>
          <p:nvPr/>
        </p:nvSpPr>
        <p:spPr>
          <a:xfrm>
            <a:off x="1497481" y="3691899"/>
            <a:ext cx="2521234" cy="1531685"/>
          </a:xfrm>
          <a:prstGeom prst="roundRect">
            <a:avLst>
              <a:gd name="adj" fmla="val 12437"/>
            </a:avLst>
          </a:prstGeom>
          <a:solidFill>
            <a:srgbClr val="A7A7A7"/>
          </a:solidFill>
          <a:ln w="25400">
            <a:solidFill>
              <a:srgbClr val="535353"/>
            </a:solidFill>
          </a:ln>
        </p:spPr>
        <p:txBody>
          <a:bodyPr lIns="45718" tIns="45718" rIns="45718" bIns="45718" anchor="ctr"/>
          <a:lstStyle/>
          <a:p>
            <a:pPr algn="ctr">
              <a:defRPr sz="2600">
                <a:solidFill>
                  <a:srgbClr val="FFFFFF"/>
                </a:solidFill>
              </a:defRPr>
            </a:pPr>
            <a:endParaRPr/>
          </a:p>
          <a:p>
            <a:pPr algn="ctr">
              <a:defRPr sz="2600">
                <a:solidFill>
                  <a:srgbClr val="FFFFFF"/>
                </a:solidFill>
              </a:defRPr>
            </a:pPr>
            <a:endParaRPr/>
          </a:p>
          <a:p>
            <a:pPr algn="ctr">
              <a:defRPr sz="2600">
                <a:solidFill>
                  <a:srgbClr val="FFFFFF"/>
                </a:solidFill>
              </a:defRPr>
            </a:pPr>
            <a:r>
              <a:t>TCP</a:t>
            </a:r>
          </a:p>
        </p:txBody>
      </p:sp>
      <p:sp>
        <p:nvSpPr>
          <p:cNvPr id="266" name="丢包重传…"/>
          <p:cNvSpPr/>
          <p:nvPr/>
        </p:nvSpPr>
        <p:spPr>
          <a:xfrm>
            <a:off x="1627246" y="3763833"/>
            <a:ext cx="2261703" cy="873611"/>
          </a:xfrm>
          <a:prstGeom prst="roundRect">
            <a:avLst>
              <a:gd name="adj" fmla="val 21806"/>
            </a:avLst>
          </a:prstGeom>
          <a:solidFill>
            <a:schemeClr val="accent2">
              <a:lumOff val="12549"/>
            </a:schemeClr>
          </a:solidFill>
          <a:ln w="25400">
            <a:solidFill>
              <a:srgbClr val="535353"/>
            </a:solidFill>
          </a:ln>
        </p:spPr>
        <p:txBody>
          <a:bodyPr lIns="45718" tIns="45718" rIns="45718" bIns="45718" anchor="ctr"/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t>丢包重传</a:t>
            </a:r>
          </a:p>
          <a:p>
            <a:pPr algn="ctr">
              <a:defRPr sz="2000">
                <a:solidFill>
                  <a:srgbClr val="FFFFFF"/>
                </a:solidFill>
              </a:defRPr>
            </a:pPr>
            <a:r>
              <a:t>流量和拥塞控制</a:t>
            </a:r>
          </a:p>
        </p:txBody>
      </p:sp>
      <p:sp>
        <p:nvSpPr>
          <p:cNvPr id="267" name="TLS"/>
          <p:cNvSpPr/>
          <p:nvPr/>
        </p:nvSpPr>
        <p:spPr>
          <a:xfrm>
            <a:off x="1467018" y="2812370"/>
            <a:ext cx="2582159" cy="873611"/>
          </a:xfrm>
          <a:prstGeom prst="roundRect">
            <a:avLst>
              <a:gd name="adj" fmla="val 21806"/>
            </a:avLst>
          </a:prstGeom>
          <a:solidFill>
            <a:schemeClr val="accent2">
              <a:lumOff val="12549"/>
            </a:schemeClr>
          </a:solidFill>
          <a:ln w="25400">
            <a:solidFill>
              <a:srgbClr val="535353"/>
            </a:solidFill>
          </a:ln>
        </p:spPr>
        <p:txBody>
          <a:bodyPr lIns="45718" tIns="45718" rIns="45718" bIns="45718" anchor="ctr"/>
          <a:lstStyle>
            <a:lvl1pPr algn="ctr">
              <a:defRPr sz="2600">
                <a:solidFill>
                  <a:srgbClr val="FFFFFF"/>
                </a:solidFill>
              </a:defRPr>
            </a:lvl1pPr>
          </a:lstStyle>
          <a:p>
            <a:r>
              <a:t>TLS</a:t>
            </a:r>
          </a:p>
        </p:txBody>
      </p:sp>
      <p:sp>
        <p:nvSpPr>
          <p:cNvPr id="268" name="HTTP/2"/>
          <p:cNvSpPr/>
          <p:nvPr/>
        </p:nvSpPr>
        <p:spPr>
          <a:xfrm>
            <a:off x="1467018" y="1423714"/>
            <a:ext cx="2582159" cy="1408814"/>
          </a:xfrm>
          <a:prstGeom prst="roundRect">
            <a:avLst>
              <a:gd name="adj" fmla="val 13522"/>
            </a:avLst>
          </a:prstGeom>
          <a:solidFill>
            <a:schemeClr val="accent1"/>
          </a:solidFill>
          <a:ln w="25400">
            <a:solidFill>
              <a:srgbClr val="535353"/>
            </a:solidFill>
          </a:ln>
        </p:spPr>
        <p:txBody>
          <a:bodyPr lIns="45718" tIns="45718" rIns="45718" bIns="45718" anchor="ctr"/>
          <a:lstStyle>
            <a:lvl1pPr algn="ctr">
              <a:defRPr sz="2300">
                <a:solidFill>
                  <a:srgbClr val="FFFFFF"/>
                </a:solidFill>
              </a:defRPr>
            </a:lvl1pPr>
          </a:lstStyle>
          <a:p>
            <a:r>
              <a:t>HTTP/2</a:t>
            </a:r>
          </a:p>
          <a:p>
            <a:endParaRPr/>
          </a:p>
          <a:p>
            <a:endParaRPr/>
          </a:p>
        </p:txBody>
      </p:sp>
      <p:sp>
        <p:nvSpPr>
          <p:cNvPr id="269" name="多路复用"/>
          <p:cNvSpPr/>
          <p:nvPr/>
        </p:nvSpPr>
        <p:spPr>
          <a:xfrm>
            <a:off x="1614546" y="2196869"/>
            <a:ext cx="2261703" cy="573177"/>
          </a:xfrm>
          <a:prstGeom prst="roundRect">
            <a:avLst>
              <a:gd name="adj" fmla="val 33236"/>
            </a:avLst>
          </a:prstGeom>
          <a:solidFill>
            <a:schemeClr val="accent2">
              <a:lumOff val="12549"/>
            </a:schemeClr>
          </a:solidFill>
          <a:ln w="25400">
            <a:solidFill>
              <a:srgbClr val="535353"/>
            </a:solidFill>
          </a:ln>
        </p:spPr>
        <p:txBody>
          <a:bodyPr lIns="45718" tIns="45718" rIns="45718" bIns="45718" anchor="ctr"/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t>多路复用</a:t>
            </a:r>
          </a:p>
        </p:txBody>
      </p:sp>
      <p:grpSp>
        <p:nvGrpSpPr>
          <p:cNvPr id="276" name="成组"/>
          <p:cNvGrpSpPr/>
          <p:nvPr/>
        </p:nvGrpSpPr>
        <p:grpSpPr>
          <a:xfrm>
            <a:off x="5112188" y="1463279"/>
            <a:ext cx="2582159" cy="3760305"/>
            <a:chOff x="0" y="0"/>
            <a:chExt cx="2582157" cy="3760303"/>
          </a:xfrm>
        </p:grpSpPr>
        <p:sp>
          <p:nvSpPr>
            <p:cNvPr id="270" name="UDP"/>
            <p:cNvSpPr/>
            <p:nvPr/>
          </p:nvSpPr>
          <p:spPr>
            <a:xfrm>
              <a:off x="30462" y="3047363"/>
              <a:ext cx="2521234" cy="712941"/>
            </a:xfrm>
            <a:prstGeom prst="roundRect">
              <a:avLst>
                <a:gd name="adj" fmla="val 26720"/>
              </a:avLst>
            </a:prstGeom>
            <a:solidFill>
              <a:srgbClr val="A7A7A7"/>
            </a:solidFill>
            <a:ln w="25400" cap="flat">
              <a:solidFill>
                <a:srgbClr val="53535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>
              <a:lvl1pPr algn="ctr">
                <a:defRPr sz="2600">
                  <a:solidFill>
                    <a:srgbClr val="FFFFFF"/>
                  </a:solidFill>
                </a:defRPr>
              </a:lvl1pPr>
            </a:lstStyle>
            <a:p>
              <a:r>
                <a:t>UDP</a:t>
              </a:r>
            </a:p>
          </p:txBody>
        </p:sp>
        <p:sp>
          <p:nvSpPr>
            <p:cNvPr id="271" name="QUIC"/>
            <p:cNvSpPr/>
            <p:nvPr/>
          </p:nvSpPr>
          <p:spPr>
            <a:xfrm>
              <a:off x="0" y="638795"/>
              <a:ext cx="2582158" cy="2421201"/>
            </a:xfrm>
            <a:prstGeom prst="roundRect">
              <a:avLst>
                <a:gd name="adj" fmla="val 7868"/>
              </a:avLst>
            </a:prstGeom>
            <a:solidFill>
              <a:schemeClr val="accent1"/>
            </a:solidFill>
            <a:ln w="25400" cap="flat">
              <a:solidFill>
                <a:srgbClr val="53535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600">
                  <a:solidFill>
                    <a:srgbClr val="FFFFFF"/>
                  </a:solidFill>
                </a:defRPr>
              </a:pPr>
              <a:r>
                <a:t>QUIC</a:t>
              </a:r>
            </a:p>
            <a:p>
              <a:pPr algn="ctr">
                <a:defRPr sz="2600">
                  <a:solidFill>
                    <a:srgbClr val="FFFFFF"/>
                  </a:solidFill>
                </a:defRPr>
              </a:pPr>
              <a:endParaRPr/>
            </a:p>
            <a:p>
              <a:pPr algn="ctr">
                <a:defRPr sz="2600">
                  <a:solidFill>
                    <a:srgbClr val="FFFFFF"/>
                  </a:solidFill>
                </a:defRPr>
              </a:pPr>
              <a:endParaRPr/>
            </a:p>
            <a:p>
              <a:pPr algn="ctr">
                <a:defRPr sz="2600">
                  <a:solidFill>
                    <a:srgbClr val="FFFFFF"/>
                  </a:solidFill>
                </a:defRPr>
              </a:pPr>
              <a:endParaRPr/>
            </a:p>
            <a:p>
              <a:pPr algn="ctr">
                <a:defRPr sz="2600">
                  <a:solidFill>
                    <a:srgbClr val="FFFFFF"/>
                  </a:solidFill>
                </a:defRPr>
              </a:pPr>
              <a:endParaRPr/>
            </a:p>
            <a:p>
              <a:pPr algn="ctr">
                <a:defRPr sz="26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2" name="多路复用"/>
            <p:cNvSpPr/>
            <p:nvPr/>
          </p:nvSpPr>
          <p:spPr>
            <a:xfrm>
              <a:off x="160227" y="1081400"/>
              <a:ext cx="2261704" cy="497999"/>
            </a:xfrm>
            <a:prstGeom prst="roundRect">
              <a:avLst>
                <a:gd name="adj" fmla="val 38253"/>
              </a:avLst>
            </a:prstGeom>
            <a:solidFill>
              <a:schemeClr val="accent2">
                <a:lumOff val="12549"/>
              </a:schemeClr>
            </a:solidFill>
            <a:ln w="25400" cap="flat">
              <a:solidFill>
                <a:srgbClr val="53535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>
              <a:lvl1pPr algn="ctr"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t>多路复用</a:t>
              </a:r>
            </a:p>
          </p:txBody>
        </p:sp>
        <p:sp>
          <p:nvSpPr>
            <p:cNvPr id="273" name="TLS1.3"/>
            <p:cNvSpPr/>
            <p:nvPr/>
          </p:nvSpPr>
          <p:spPr>
            <a:xfrm>
              <a:off x="160227" y="1606064"/>
              <a:ext cx="2261704" cy="497999"/>
            </a:xfrm>
            <a:prstGeom prst="roundRect">
              <a:avLst>
                <a:gd name="adj" fmla="val 38253"/>
              </a:avLst>
            </a:prstGeom>
            <a:solidFill>
              <a:schemeClr val="accent2">
                <a:lumOff val="12549"/>
              </a:schemeClr>
            </a:solidFill>
            <a:ln w="25400" cap="flat">
              <a:solidFill>
                <a:srgbClr val="53535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>
              <a:lvl1pPr algn="ctr"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t>TLS1.3</a:t>
              </a:r>
            </a:p>
          </p:txBody>
        </p:sp>
        <p:sp>
          <p:nvSpPr>
            <p:cNvPr id="274" name="丢包重传…"/>
            <p:cNvSpPr/>
            <p:nvPr/>
          </p:nvSpPr>
          <p:spPr>
            <a:xfrm>
              <a:off x="160227" y="2127501"/>
              <a:ext cx="2261704" cy="873611"/>
            </a:xfrm>
            <a:prstGeom prst="roundRect">
              <a:avLst>
                <a:gd name="adj" fmla="val 21806"/>
              </a:avLst>
            </a:prstGeom>
            <a:solidFill>
              <a:schemeClr val="accent2">
                <a:lumOff val="12549"/>
              </a:schemeClr>
            </a:solidFill>
            <a:ln w="25400" cap="flat">
              <a:solidFill>
                <a:srgbClr val="53535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</a:defRPr>
              </a:pPr>
              <a:r>
                <a:t>丢包重传</a:t>
              </a:r>
            </a:p>
            <a:p>
              <a:pPr algn="ctr">
                <a:defRPr sz="2000">
                  <a:solidFill>
                    <a:srgbClr val="FFFFFF"/>
                  </a:solidFill>
                </a:defRPr>
              </a:pPr>
              <a:r>
                <a:t>流量和拥塞控制</a:t>
              </a:r>
            </a:p>
          </p:txBody>
        </p:sp>
        <p:sp>
          <p:nvSpPr>
            <p:cNvPr id="275" name="HTTP over QUIC"/>
            <p:cNvSpPr/>
            <p:nvPr/>
          </p:nvSpPr>
          <p:spPr>
            <a:xfrm>
              <a:off x="0" y="0"/>
              <a:ext cx="2582158" cy="650065"/>
            </a:xfrm>
            <a:prstGeom prst="roundRect">
              <a:avLst>
                <a:gd name="adj" fmla="val 29305"/>
              </a:avLst>
            </a:prstGeom>
            <a:solidFill>
              <a:schemeClr val="accent1"/>
            </a:solidFill>
            <a:ln w="25400" cap="flat">
              <a:solidFill>
                <a:srgbClr val="53535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>
              <a:lvl1pPr algn="ctr">
                <a:defRPr sz="2300">
                  <a:solidFill>
                    <a:srgbClr val="FFFFFF"/>
                  </a:solidFill>
                </a:defRPr>
              </a:lvl1pPr>
            </a:lstStyle>
            <a:p>
              <a:r>
                <a:t>HTTP over QUIC</a:t>
              </a:r>
            </a:p>
          </p:txBody>
        </p:sp>
      </p:grpSp>
      <p:sp>
        <p:nvSpPr>
          <p:cNvPr id="277" name="使UDP可靠…"/>
          <p:cNvSpPr txBox="1"/>
          <p:nvPr/>
        </p:nvSpPr>
        <p:spPr>
          <a:xfrm>
            <a:off x="8582531" y="2504956"/>
            <a:ext cx="2074644" cy="16154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normAutofit/>
          </a:bodyPr>
          <a:lstStyle/>
          <a:p>
            <a:pPr marL="294005" indent="-294005">
              <a:buSzPct val="100000"/>
              <a:buAutoNum type="arabicPeriod"/>
              <a:defRPr sz="2200">
                <a:solidFill>
                  <a:srgbClr val="FFFFFF"/>
                </a:solidFill>
              </a:defRPr>
            </a:pPr>
            <a:r>
              <a:t>使UDP可靠</a:t>
            </a:r>
          </a:p>
          <a:p>
            <a:pPr marL="294005" indent="-294005">
              <a:buSzPct val="100000"/>
              <a:buAutoNum type="arabicPeriod"/>
              <a:defRPr sz="2200">
                <a:solidFill>
                  <a:srgbClr val="FFFFFF"/>
                </a:solidFill>
              </a:defRPr>
            </a:pPr>
            <a:r>
              <a:t>使UDP安全</a:t>
            </a:r>
          </a:p>
          <a:p>
            <a:pPr marL="294005" indent="-294005">
              <a:buSzPct val="100000"/>
              <a:buAutoNum type="arabicPeriod"/>
              <a:defRPr sz="2200">
                <a:solidFill>
                  <a:srgbClr val="FFFFFF"/>
                </a:solidFill>
              </a:defRPr>
            </a:pPr>
            <a:r>
              <a:t>效率更高</a:t>
            </a:r>
          </a:p>
          <a:p>
            <a:pPr marL="294005" indent="-294005">
              <a:buSzPct val="100000"/>
              <a:buAutoNum type="arabicPeriod"/>
              <a:defRPr sz="2200">
                <a:solidFill>
                  <a:srgbClr val="FFFFFF"/>
                </a:solidFill>
              </a:defRPr>
            </a:pPr>
            <a:r>
              <a:t>运行在应用层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65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" grpId="1" animBg="1" advAuto="0"/>
      <p:bldP spid="277" grpId="2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矩形"/>
          <p:cNvSpPr/>
          <p:nvPr/>
        </p:nvSpPr>
        <p:spPr>
          <a:xfrm>
            <a:off x="2052402" y="4858684"/>
            <a:ext cx="1686396" cy="786707"/>
          </a:xfrm>
          <a:prstGeom prst="rect">
            <a:avLst/>
          </a:prstGeom>
          <a:ln w="25400">
            <a:solidFill>
              <a:srgbClr val="A7A7A7"/>
            </a:solidFill>
            <a:custDash>
              <a:ds d="200000" sp="200000"/>
            </a:custDash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grpSp>
        <p:nvGrpSpPr>
          <p:cNvPr id="300" name="成组"/>
          <p:cNvGrpSpPr/>
          <p:nvPr/>
        </p:nvGrpSpPr>
        <p:grpSpPr>
          <a:xfrm>
            <a:off x="717203" y="3019385"/>
            <a:ext cx="3836604" cy="2589149"/>
            <a:chOff x="0" y="0"/>
            <a:chExt cx="3836602" cy="2589147"/>
          </a:xfrm>
        </p:grpSpPr>
        <p:sp>
          <p:nvSpPr>
            <p:cNvPr id="282" name="0"/>
            <p:cNvSpPr/>
            <p:nvPr/>
          </p:nvSpPr>
          <p:spPr>
            <a:xfrm>
              <a:off x="954198" y="683818"/>
              <a:ext cx="367805" cy="678780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53535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>
              <a:lvl1pPr algn="ctr">
                <a:defRPr sz="2200">
                  <a:solidFill>
                    <a:srgbClr val="FFFFFF"/>
                  </a:solidFill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283" name="1"/>
            <p:cNvSpPr/>
            <p:nvPr/>
          </p:nvSpPr>
          <p:spPr>
            <a:xfrm>
              <a:off x="1373298" y="683818"/>
              <a:ext cx="367805" cy="678780"/>
            </a:xfrm>
            <a:prstGeom prst="rect">
              <a:avLst/>
            </a:prstGeom>
            <a:solidFill>
              <a:srgbClr val="A7A7A7"/>
            </a:solidFill>
            <a:ln w="25400" cap="flat">
              <a:solidFill>
                <a:srgbClr val="53535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>
              <a:lvl1pPr algn="ctr">
                <a:defRPr sz="22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84" name="2"/>
            <p:cNvSpPr/>
            <p:nvPr/>
          </p:nvSpPr>
          <p:spPr>
            <a:xfrm>
              <a:off x="1792398" y="683818"/>
              <a:ext cx="367805" cy="678780"/>
            </a:xfrm>
            <a:prstGeom prst="rect">
              <a:avLst/>
            </a:prstGeom>
            <a:solidFill>
              <a:srgbClr val="A7A7A7"/>
            </a:solidFill>
            <a:ln w="25400" cap="flat">
              <a:solidFill>
                <a:srgbClr val="53535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>
              <a:lvl1pPr algn="ctr">
                <a:defRPr sz="22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85" name="3"/>
            <p:cNvSpPr/>
            <p:nvPr/>
          </p:nvSpPr>
          <p:spPr>
            <a:xfrm>
              <a:off x="2211498" y="683818"/>
              <a:ext cx="367805" cy="678780"/>
            </a:xfrm>
            <a:prstGeom prst="rect">
              <a:avLst/>
            </a:prstGeom>
            <a:solidFill>
              <a:srgbClr val="A7A7A7"/>
            </a:solidFill>
            <a:ln w="25400" cap="flat">
              <a:solidFill>
                <a:srgbClr val="53535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>
              <a:lvl1pPr algn="ctr">
                <a:defRPr sz="2200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86" name="4"/>
            <p:cNvSpPr/>
            <p:nvPr/>
          </p:nvSpPr>
          <p:spPr>
            <a:xfrm>
              <a:off x="2630598" y="683818"/>
              <a:ext cx="367805" cy="678780"/>
            </a:xfrm>
            <a:prstGeom prst="rect">
              <a:avLst/>
            </a:prstGeom>
            <a:solidFill>
              <a:srgbClr val="A7A7A7"/>
            </a:solidFill>
            <a:ln w="25400" cap="flat">
              <a:solidFill>
                <a:srgbClr val="53535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>
              <a:lvl1pPr algn="ctr">
                <a:defRPr sz="2200"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87" name="5"/>
            <p:cNvSpPr/>
            <p:nvPr/>
          </p:nvSpPr>
          <p:spPr>
            <a:xfrm>
              <a:off x="3049698" y="683818"/>
              <a:ext cx="367805" cy="678780"/>
            </a:xfrm>
            <a:prstGeom prst="rect">
              <a:avLst/>
            </a:prstGeom>
            <a:solidFill>
              <a:srgbClr val="A7A7A7"/>
            </a:solidFill>
            <a:ln w="25400" cap="flat">
              <a:solidFill>
                <a:srgbClr val="53535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>
              <a:lvl1pPr algn="ctr">
                <a:defRPr sz="2200">
                  <a:solidFill>
                    <a:srgbClr val="FFFFFF"/>
                  </a:solidFill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88" name="6"/>
            <p:cNvSpPr/>
            <p:nvPr/>
          </p:nvSpPr>
          <p:spPr>
            <a:xfrm>
              <a:off x="3468798" y="683818"/>
              <a:ext cx="367805" cy="678780"/>
            </a:xfrm>
            <a:prstGeom prst="rect">
              <a:avLst/>
            </a:prstGeom>
            <a:solidFill>
              <a:srgbClr val="A7A7A7"/>
            </a:solidFill>
            <a:ln w="25400" cap="flat">
              <a:solidFill>
                <a:srgbClr val="53535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>
              <a:lvl1pPr algn="ctr">
                <a:defRPr sz="2200">
                  <a:solidFill>
                    <a:srgbClr val="FFFFFF"/>
                  </a:solidFill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89" name="矩形"/>
            <p:cNvSpPr/>
            <p:nvPr/>
          </p:nvSpPr>
          <p:spPr>
            <a:xfrm>
              <a:off x="1347898" y="636653"/>
              <a:ext cx="1675409" cy="786706"/>
            </a:xfrm>
            <a:prstGeom prst="rect">
              <a:avLst/>
            </a:prstGeom>
            <a:noFill/>
            <a:ln w="25400" cap="flat">
              <a:solidFill>
                <a:srgbClr val="A7A7A7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90" name="0"/>
            <p:cNvSpPr/>
            <p:nvPr/>
          </p:nvSpPr>
          <p:spPr>
            <a:xfrm>
              <a:off x="954198" y="1910369"/>
              <a:ext cx="367805" cy="67877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53535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>
              <a:lvl1pPr algn="ctr">
                <a:defRPr sz="2200">
                  <a:solidFill>
                    <a:srgbClr val="FFFFFF"/>
                  </a:solidFill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291" name="1"/>
            <p:cNvSpPr/>
            <p:nvPr/>
          </p:nvSpPr>
          <p:spPr>
            <a:xfrm>
              <a:off x="1373298" y="1910369"/>
              <a:ext cx="367805" cy="678779"/>
            </a:xfrm>
            <a:prstGeom prst="rect">
              <a:avLst/>
            </a:prstGeom>
            <a:solidFill>
              <a:srgbClr val="A7A7A7"/>
            </a:solidFill>
            <a:ln w="25400" cap="flat">
              <a:solidFill>
                <a:srgbClr val="53535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>
              <a:lvl1pPr algn="ctr">
                <a:defRPr sz="22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92" name="2"/>
            <p:cNvSpPr/>
            <p:nvPr/>
          </p:nvSpPr>
          <p:spPr>
            <a:xfrm>
              <a:off x="1792398" y="1910369"/>
              <a:ext cx="367805" cy="678779"/>
            </a:xfrm>
            <a:prstGeom prst="rect">
              <a:avLst/>
            </a:prstGeom>
            <a:solidFill>
              <a:srgbClr val="A7A7A7"/>
            </a:solidFill>
            <a:ln w="25400" cap="flat">
              <a:solidFill>
                <a:srgbClr val="53535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>
              <a:lvl1pPr algn="ctr">
                <a:defRPr sz="22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93" name="3"/>
            <p:cNvSpPr/>
            <p:nvPr/>
          </p:nvSpPr>
          <p:spPr>
            <a:xfrm>
              <a:off x="2211498" y="1910369"/>
              <a:ext cx="367805" cy="678779"/>
            </a:xfrm>
            <a:prstGeom prst="rect">
              <a:avLst/>
            </a:prstGeom>
            <a:solidFill>
              <a:srgbClr val="A7A7A7"/>
            </a:solidFill>
            <a:ln w="25400" cap="flat">
              <a:solidFill>
                <a:srgbClr val="53535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>
              <a:lvl1pPr algn="ctr">
                <a:defRPr sz="2200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94" name="4"/>
            <p:cNvSpPr/>
            <p:nvPr/>
          </p:nvSpPr>
          <p:spPr>
            <a:xfrm>
              <a:off x="2630598" y="1910369"/>
              <a:ext cx="367805" cy="678779"/>
            </a:xfrm>
            <a:prstGeom prst="rect">
              <a:avLst/>
            </a:prstGeom>
            <a:solidFill>
              <a:srgbClr val="A7A7A7"/>
            </a:solidFill>
            <a:ln w="25400" cap="flat">
              <a:solidFill>
                <a:srgbClr val="53535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>
              <a:lvl1pPr algn="ctr">
                <a:defRPr sz="2200"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95" name="5"/>
            <p:cNvSpPr/>
            <p:nvPr/>
          </p:nvSpPr>
          <p:spPr>
            <a:xfrm>
              <a:off x="3049698" y="1910369"/>
              <a:ext cx="367805" cy="678779"/>
            </a:xfrm>
            <a:prstGeom prst="rect">
              <a:avLst/>
            </a:prstGeom>
            <a:solidFill>
              <a:srgbClr val="A7A7A7"/>
            </a:solidFill>
            <a:ln w="25400" cap="flat">
              <a:solidFill>
                <a:srgbClr val="53535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>
              <a:lvl1pPr algn="ctr">
                <a:defRPr sz="2200">
                  <a:solidFill>
                    <a:srgbClr val="FFFFFF"/>
                  </a:solidFill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96" name="6"/>
            <p:cNvSpPr/>
            <p:nvPr/>
          </p:nvSpPr>
          <p:spPr>
            <a:xfrm>
              <a:off x="3468798" y="1910369"/>
              <a:ext cx="367805" cy="678779"/>
            </a:xfrm>
            <a:prstGeom prst="rect">
              <a:avLst/>
            </a:prstGeom>
            <a:solidFill>
              <a:srgbClr val="A7A7A7"/>
            </a:solidFill>
            <a:ln w="25400" cap="flat">
              <a:solidFill>
                <a:srgbClr val="53535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>
              <a:lvl1pPr algn="ctr">
                <a:defRPr sz="2200">
                  <a:solidFill>
                    <a:srgbClr val="FFFFFF"/>
                  </a:solidFill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97" name="TCP"/>
            <p:cNvSpPr txBox="1"/>
            <p:nvPr/>
          </p:nvSpPr>
          <p:spPr>
            <a:xfrm>
              <a:off x="198782" y="812389"/>
              <a:ext cx="589269" cy="421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8" tIns="45718" rIns="45718" bIns="45718" numCol="1" anchor="ctr">
              <a:normAutofit fontScale="85000" lnSpcReduction="20000"/>
            </a:bodyPr>
            <a:lstStyle>
              <a:lvl1pPr>
                <a:lnSpc>
                  <a:spcPct val="130000"/>
                </a:lnSpc>
                <a:defRPr sz="2200">
                  <a:solidFill>
                    <a:srgbClr val="FFFFFF"/>
                  </a:solidFill>
                </a:defRPr>
              </a:lvl1pPr>
            </a:lstStyle>
            <a:p>
              <a:r>
                <a:t>TCP</a:t>
              </a:r>
            </a:p>
          </p:txBody>
        </p:sp>
        <p:sp>
          <p:nvSpPr>
            <p:cNvPr id="298" name="QUIC"/>
            <p:cNvSpPr txBox="1"/>
            <p:nvPr/>
          </p:nvSpPr>
          <p:spPr>
            <a:xfrm>
              <a:off x="0" y="2038939"/>
              <a:ext cx="719009" cy="421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8" tIns="45718" rIns="45718" bIns="45718" numCol="1" anchor="ctr">
              <a:normAutofit fontScale="85000" lnSpcReduction="20000"/>
            </a:bodyPr>
            <a:lstStyle>
              <a:lvl1pPr>
                <a:lnSpc>
                  <a:spcPct val="130000"/>
                </a:lnSpc>
                <a:defRPr sz="2200">
                  <a:solidFill>
                    <a:srgbClr val="FFFFFF"/>
                  </a:solidFill>
                </a:defRPr>
              </a:lvl1pPr>
            </a:lstStyle>
            <a:p>
              <a:r>
                <a:t>QUIC</a:t>
              </a:r>
            </a:p>
          </p:txBody>
        </p:sp>
        <p:sp>
          <p:nvSpPr>
            <p:cNvPr id="299" name="滑动窗口"/>
            <p:cNvSpPr txBox="1"/>
            <p:nvPr/>
          </p:nvSpPr>
          <p:spPr>
            <a:xfrm>
              <a:off x="1567527" y="0"/>
              <a:ext cx="1221739" cy="472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8" tIns="45718" rIns="45718" bIns="45718" numCol="1" anchor="ctr">
              <a:normAutofit fontScale="92500" lnSpcReduction="10000"/>
            </a:bodyPr>
            <a:lstStyle>
              <a:lvl1pPr>
                <a:lnSpc>
                  <a:spcPct val="130000"/>
                </a:lnSpc>
                <a:defRPr sz="2200">
                  <a:solidFill>
                    <a:srgbClr val="FFFFFF"/>
                  </a:solidFill>
                </a:defRPr>
              </a:lvl1pPr>
            </a:lstStyle>
            <a:p>
              <a:r>
                <a:t>滑动窗口</a:t>
              </a:r>
            </a:p>
          </p:txBody>
        </p:sp>
      </p:grpSp>
      <p:sp>
        <p:nvSpPr>
          <p:cNvPr id="302" name="页脚占位符 3"/>
          <p:cNvSpPr txBox="1"/>
          <p:nvPr/>
        </p:nvSpPr>
        <p:spPr>
          <a:xfrm>
            <a:off x="838200" y="6406785"/>
            <a:ext cx="4114800" cy="264253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0808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r>
              <a:t>© JIGUANG. Confidential. All Rights Reserved. </a:t>
            </a:r>
          </a:p>
        </p:txBody>
      </p:sp>
      <p:sp>
        <p:nvSpPr>
          <p:cNvPr id="303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719" tIns="45719" rIns="45719" bIns="45719"/>
          <a:lstStyle>
            <a:lvl1pPr defTabSz="713105">
              <a:defRPr sz="2495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QUIC如何使UDP变得可靠</a:t>
            </a:r>
          </a:p>
        </p:txBody>
      </p:sp>
      <p:sp>
        <p:nvSpPr>
          <p:cNvPr id="304" name="灯片编号占位符 4"/>
          <p:cNvSpPr txBox="1">
            <a:spLocks noGrp="1"/>
          </p:cNvSpPr>
          <p:nvPr>
            <p:ph type="sldNum" sz="quarter" idx="4294967295"/>
          </p:nvPr>
        </p:nvSpPr>
        <p:spPr>
          <a:xfrm>
            <a:off x="6001550" y="6406785"/>
            <a:ext cx="188897" cy="26425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305" name="1.分包可能导致丢包：QUIC基本传输单元是Packet，不会超过MTU大小"/>
          <p:cNvSpPr txBox="1"/>
          <p:nvPr/>
        </p:nvSpPr>
        <p:spPr>
          <a:xfrm>
            <a:off x="884188" y="1192306"/>
            <a:ext cx="8767858" cy="4724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normAutofit fontScale="92500" lnSpcReduction="10000"/>
          </a:bodyPr>
          <a:lstStyle>
            <a:lvl1pPr>
              <a:lnSpc>
                <a:spcPct val="13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1.分包可能导致丢包：QUIC基本传输单元是Packet，不会超过MTU大小</a:t>
            </a:r>
          </a:p>
        </p:txBody>
      </p:sp>
      <p:sp>
        <p:nvSpPr>
          <p:cNvPr id="306" name="2.接收端缓冲区不足导致丢包：QUIC实现了改良的流量控制"/>
          <p:cNvSpPr txBox="1"/>
          <p:nvPr/>
        </p:nvSpPr>
        <p:spPr>
          <a:xfrm>
            <a:off x="884188" y="1876605"/>
            <a:ext cx="7394324" cy="4724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normAutofit fontScale="92500" lnSpcReduction="10000"/>
          </a:bodyPr>
          <a:lstStyle>
            <a:lvl1pPr>
              <a:lnSpc>
                <a:spcPct val="13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2.接收端缓冲区不足导致丢包：QUIC实现了改良的流量控制</a:t>
            </a:r>
          </a:p>
        </p:txBody>
      </p:sp>
      <p:sp>
        <p:nvSpPr>
          <p:cNvPr id="307" name="以接收到的offset移动窗口，减少阻塞重传…"/>
          <p:cNvSpPr txBox="1"/>
          <p:nvPr/>
        </p:nvSpPr>
        <p:spPr>
          <a:xfrm>
            <a:off x="5043003" y="4023327"/>
            <a:ext cx="5685562" cy="9677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normAutofit/>
          </a:bodyPr>
          <a:lstStyle/>
          <a:p>
            <a:pPr marL="294005" indent="-294005">
              <a:lnSpc>
                <a:spcPct val="130000"/>
              </a:lnSpc>
              <a:buSzPct val="100000"/>
              <a:buAutoNum type="arabicPeriod"/>
              <a:defRPr sz="2200">
                <a:solidFill>
                  <a:srgbClr val="FFFFFF"/>
                </a:solidFill>
              </a:defRPr>
            </a:pPr>
            <a:r>
              <a:t>以接收到的offset移动窗口，减少阻塞重传</a:t>
            </a:r>
          </a:p>
          <a:p>
            <a:pPr marL="294005" indent="-294005">
              <a:lnSpc>
                <a:spcPct val="130000"/>
              </a:lnSpc>
              <a:buSzPct val="100000"/>
              <a:buAutoNum type="arabicPeriod"/>
              <a:defRPr sz="2200">
                <a:solidFill>
                  <a:srgbClr val="FFFFFF"/>
                </a:solidFill>
              </a:defRPr>
            </a:pPr>
            <a:r>
              <a:t>窗口滑动过半后才会回ACK，且ACK块数多</a:t>
            </a:r>
          </a:p>
        </p:txBody>
      </p:sp>
      <p:sp>
        <p:nvSpPr>
          <p:cNvPr id="308" name="2"/>
          <p:cNvSpPr/>
          <p:nvPr/>
        </p:nvSpPr>
        <p:spPr>
          <a:xfrm>
            <a:off x="2509602" y="3703204"/>
            <a:ext cx="367805" cy="67878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535353"/>
            </a:solidFill>
          </a:ln>
        </p:spPr>
        <p:txBody>
          <a:bodyPr lIns="45718" tIns="45718" rIns="45718" bIns="45718" anchor="ctr"/>
          <a:lstStyle>
            <a:lvl1pPr algn="ctr">
              <a:defRPr sz="2200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309" name="3"/>
          <p:cNvSpPr/>
          <p:nvPr/>
        </p:nvSpPr>
        <p:spPr>
          <a:xfrm>
            <a:off x="2928702" y="3703204"/>
            <a:ext cx="367805" cy="67878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535353"/>
            </a:solidFill>
          </a:ln>
        </p:spPr>
        <p:txBody>
          <a:bodyPr lIns="45718" tIns="45718" rIns="45718" bIns="45718" anchor="ctr"/>
          <a:lstStyle>
            <a:lvl1pPr algn="ctr">
              <a:defRPr sz="2200">
                <a:solidFill>
                  <a:srgbClr val="FFFFFF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310" name="2"/>
          <p:cNvSpPr/>
          <p:nvPr/>
        </p:nvSpPr>
        <p:spPr>
          <a:xfrm>
            <a:off x="2503500" y="4929754"/>
            <a:ext cx="367805" cy="67878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535353"/>
            </a:solidFill>
          </a:ln>
        </p:spPr>
        <p:txBody>
          <a:bodyPr lIns="45718" tIns="45718" rIns="45718" bIns="45718" anchor="ctr"/>
          <a:lstStyle>
            <a:lvl1pPr algn="ctr">
              <a:defRPr sz="2200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311" name="3"/>
          <p:cNvSpPr/>
          <p:nvPr/>
        </p:nvSpPr>
        <p:spPr>
          <a:xfrm>
            <a:off x="2922600" y="4929754"/>
            <a:ext cx="367805" cy="67878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535353"/>
            </a:solidFill>
          </a:ln>
        </p:spPr>
        <p:txBody>
          <a:bodyPr lIns="45718" tIns="45718" rIns="45718" bIns="45718" anchor="ctr"/>
          <a:lstStyle>
            <a:lvl1pPr algn="ctr">
              <a:defRPr sz="2200">
                <a:solidFill>
                  <a:srgbClr val="FFFFFF"/>
                </a:solidFill>
              </a:defRPr>
            </a:lvl1pPr>
          </a:lstStyle>
          <a:p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dur="indefinite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7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4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xit" presetSubtype="4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7" presetClass="entr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47" presetClass="entr" presetSubtype="0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63" presetClass="path" presetSubtype="0" accel="50000" decel="50000" fill="hold" grpId="1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56 0.003334 L 0.104271 0.002408 " pathEditMode="fixed" rAng="0" ptsTypes="">
                                      <p:cBhvr>
                                        <p:cTn id="55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dur="indefinite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" grpId="4" animBg="1" advAuto="0"/>
      <p:bldP spid="281" grpId="11" animBg="1" advAuto="0"/>
      <p:bldP spid="300" grpId="3" animBg="1" advAuto="0"/>
      <p:bldP spid="305" grpId="1" animBg="1" advAuto="0"/>
      <p:bldP spid="306" grpId="2" animBg="1" advAuto="0"/>
      <p:bldP spid="307" grpId="13" animBg="1" advAuto="0"/>
      <p:bldP spid="308" grpId="5" animBg="1" advAuto="0"/>
      <p:bldP spid="308" grpId="7" animBg="1" advAuto="0"/>
      <p:bldP spid="309" grpId="6" animBg="1" advAuto="0"/>
      <p:bldP spid="309" grpId="8" animBg="1" advAuto="0"/>
      <p:bldP spid="310" grpId="9" animBg="1" advAuto="0"/>
      <p:bldP spid="311" grpId="1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页脚占位符 3"/>
          <p:cNvSpPr txBox="1"/>
          <p:nvPr/>
        </p:nvSpPr>
        <p:spPr>
          <a:xfrm>
            <a:off x="838200" y="6406785"/>
            <a:ext cx="4114800" cy="264253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0808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r>
              <a:t>© JIGUANG. Confidential. All Rights Reserved. </a:t>
            </a:r>
          </a:p>
        </p:txBody>
      </p:sp>
      <p:sp>
        <p:nvSpPr>
          <p:cNvPr id="316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719" tIns="45719" rIns="45719" bIns="45719"/>
          <a:lstStyle>
            <a:lvl1pPr defTabSz="713105">
              <a:defRPr sz="2495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QUIC如何使UDP变得可靠</a:t>
            </a:r>
          </a:p>
        </p:txBody>
      </p:sp>
      <p:sp>
        <p:nvSpPr>
          <p:cNvPr id="317" name="灯片编号占位符 4"/>
          <p:cNvSpPr txBox="1">
            <a:spLocks noGrp="1"/>
          </p:cNvSpPr>
          <p:nvPr>
            <p:ph type="sldNum" sz="quarter" idx="4294967295"/>
          </p:nvPr>
        </p:nvSpPr>
        <p:spPr>
          <a:xfrm>
            <a:off x="6001550" y="6406785"/>
            <a:ext cx="188897" cy="26425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318" name="3.拥塞超时导致丢包：QUIC不仅实现了TCP拥塞算法，更开放了定制接口"/>
          <p:cNvSpPr txBox="1"/>
          <p:nvPr/>
        </p:nvSpPr>
        <p:spPr>
          <a:xfrm>
            <a:off x="884188" y="1351333"/>
            <a:ext cx="8997054" cy="4724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normAutofit fontScale="92500" lnSpcReduction="10000"/>
          </a:bodyPr>
          <a:lstStyle>
            <a:lvl1pPr>
              <a:lnSpc>
                <a:spcPct val="13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3.拥塞超时导致丢包：QUIC不仅实现了TCP拥塞算法，更开放了定制接口</a:t>
            </a:r>
          </a:p>
        </p:txBody>
      </p:sp>
      <p:grpSp>
        <p:nvGrpSpPr>
          <p:cNvPr id="328" name="成组"/>
          <p:cNvGrpSpPr/>
          <p:nvPr/>
        </p:nvGrpSpPr>
        <p:grpSpPr>
          <a:xfrm>
            <a:off x="737883" y="3803691"/>
            <a:ext cx="5198708" cy="2033271"/>
            <a:chOff x="0" y="0"/>
            <a:chExt cx="5198707" cy="2033270"/>
          </a:xfrm>
        </p:grpSpPr>
        <p:sp>
          <p:nvSpPr>
            <p:cNvPr id="319" name="线条"/>
            <p:cNvSpPr/>
            <p:nvPr/>
          </p:nvSpPr>
          <p:spPr>
            <a:xfrm flipV="1">
              <a:off x="1978429" y="-1"/>
              <a:ext cx="1" cy="203327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20" name="线条"/>
            <p:cNvSpPr/>
            <p:nvPr/>
          </p:nvSpPr>
          <p:spPr>
            <a:xfrm flipV="1">
              <a:off x="4313716" y="-1"/>
              <a:ext cx="1" cy="203327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21" name="线条"/>
            <p:cNvSpPr/>
            <p:nvPr/>
          </p:nvSpPr>
          <p:spPr>
            <a:xfrm>
              <a:off x="2078664" y="309908"/>
              <a:ext cx="2135278" cy="14360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arrow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22" name="线条"/>
            <p:cNvSpPr/>
            <p:nvPr/>
          </p:nvSpPr>
          <p:spPr>
            <a:xfrm flipV="1">
              <a:off x="2082347" y="1420591"/>
              <a:ext cx="2134739" cy="15036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headEnd type="arrow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23" name="线条"/>
            <p:cNvSpPr/>
            <p:nvPr/>
          </p:nvSpPr>
          <p:spPr>
            <a:xfrm>
              <a:off x="2085453" y="919023"/>
              <a:ext cx="2135278" cy="14360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arrow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24" name="Seq N"/>
            <p:cNvSpPr txBox="1"/>
            <p:nvPr/>
          </p:nvSpPr>
          <p:spPr>
            <a:xfrm>
              <a:off x="741998" y="18551"/>
              <a:ext cx="777009" cy="408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8" tIns="45718" rIns="45718" bIns="45718" numCol="1" anchor="ctr">
              <a:normAutofit lnSpcReduction="10000"/>
            </a:bodyPr>
            <a:lstStyle>
              <a:lvl1pPr>
                <a:defRPr sz="2100">
                  <a:solidFill>
                    <a:srgbClr val="FFFFFF"/>
                  </a:solidFill>
                </a:defRPr>
              </a:lvl1pPr>
            </a:lstStyle>
            <a:p>
              <a:r>
                <a:t>Seq N</a:t>
              </a:r>
            </a:p>
          </p:txBody>
        </p:sp>
        <p:sp>
          <p:nvSpPr>
            <p:cNvPr id="325" name="Ack N"/>
            <p:cNvSpPr txBox="1"/>
            <p:nvPr/>
          </p:nvSpPr>
          <p:spPr>
            <a:xfrm>
              <a:off x="4420136" y="921988"/>
              <a:ext cx="778572" cy="408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8" tIns="45718" rIns="45718" bIns="45718" numCol="1" anchor="ctr">
              <a:normAutofit lnSpcReduction="10000"/>
            </a:bodyPr>
            <a:lstStyle>
              <a:lvl1pPr>
                <a:defRPr sz="2100">
                  <a:solidFill>
                    <a:srgbClr val="FFFFFF"/>
                  </a:solidFill>
                </a:defRPr>
              </a:lvl1pPr>
            </a:lstStyle>
            <a:p>
              <a:r>
                <a:t>Ack N</a:t>
              </a:r>
            </a:p>
          </p:txBody>
        </p:sp>
        <p:sp>
          <p:nvSpPr>
            <p:cNvPr id="326" name="线条"/>
            <p:cNvSpPr/>
            <p:nvPr/>
          </p:nvSpPr>
          <p:spPr>
            <a:xfrm flipV="1">
              <a:off x="2071666" y="915825"/>
              <a:ext cx="2134739" cy="15036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headEnd type="arrow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27" name="RTT采样不准"/>
            <p:cNvSpPr txBox="1"/>
            <p:nvPr/>
          </p:nvSpPr>
          <p:spPr>
            <a:xfrm>
              <a:off x="0" y="1180823"/>
              <a:ext cx="1624901" cy="459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8" tIns="45718" rIns="45718" bIns="45718" numCol="1" anchor="ctr">
              <a:normAutofit/>
            </a:bodyPr>
            <a:lstStyle>
              <a:lvl1pPr>
                <a:defRPr sz="2100">
                  <a:solidFill>
                    <a:srgbClr val="FFFFFF"/>
                  </a:solidFill>
                </a:defRPr>
              </a:lvl1pPr>
            </a:lstStyle>
            <a:p>
              <a:r>
                <a:t>RTT采样不准</a:t>
              </a:r>
            </a:p>
          </p:txBody>
        </p:sp>
      </p:grpSp>
      <p:grpSp>
        <p:nvGrpSpPr>
          <p:cNvPr id="339" name="成组"/>
          <p:cNvGrpSpPr/>
          <p:nvPr/>
        </p:nvGrpSpPr>
        <p:grpSpPr>
          <a:xfrm>
            <a:off x="6507468" y="3718564"/>
            <a:ext cx="4113898" cy="2033273"/>
            <a:chOff x="-91440" y="-1"/>
            <a:chExt cx="4113896" cy="2033272"/>
          </a:xfrm>
        </p:grpSpPr>
        <p:sp>
          <p:nvSpPr>
            <p:cNvPr id="329" name="线条"/>
            <p:cNvSpPr/>
            <p:nvPr/>
          </p:nvSpPr>
          <p:spPr>
            <a:xfrm flipV="1">
              <a:off x="787303" y="-1"/>
              <a:ext cx="1" cy="203327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30" name="线条"/>
            <p:cNvSpPr/>
            <p:nvPr/>
          </p:nvSpPr>
          <p:spPr>
            <a:xfrm flipV="1">
              <a:off x="3122590" y="-1"/>
              <a:ext cx="1" cy="203327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31" name="线条"/>
            <p:cNvSpPr/>
            <p:nvPr/>
          </p:nvSpPr>
          <p:spPr>
            <a:xfrm>
              <a:off x="887538" y="309908"/>
              <a:ext cx="2135278" cy="14360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arrow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32" name="线条"/>
            <p:cNvSpPr/>
            <p:nvPr/>
          </p:nvSpPr>
          <p:spPr>
            <a:xfrm flipV="1">
              <a:off x="891221" y="1420591"/>
              <a:ext cx="2134739" cy="15036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headEnd type="arrow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33" name="线条"/>
            <p:cNvSpPr/>
            <p:nvPr/>
          </p:nvSpPr>
          <p:spPr>
            <a:xfrm>
              <a:off x="894327" y="919023"/>
              <a:ext cx="2135278" cy="14360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arrow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34" name="Seq N"/>
            <p:cNvSpPr txBox="1"/>
            <p:nvPr/>
          </p:nvSpPr>
          <p:spPr>
            <a:xfrm>
              <a:off x="-91440" y="44366"/>
              <a:ext cx="777009" cy="408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8" tIns="45718" rIns="45718" bIns="45718" numCol="1" anchor="ctr">
              <a:normAutofit lnSpcReduction="10000"/>
            </a:bodyPr>
            <a:lstStyle>
              <a:lvl1pPr>
                <a:defRPr sz="2100">
                  <a:solidFill>
                    <a:srgbClr val="FFFFFF"/>
                  </a:solidFill>
                </a:defRPr>
              </a:lvl1pPr>
            </a:lstStyle>
            <a:p>
              <a:r>
                <a:t>Seq N</a:t>
              </a:r>
            </a:p>
          </p:txBody>
        </p:sp>
        <p:sp>
          <p:nvSpPr>
            <p:cNvPr id="335" name="Ack N"/>
            <p:cNvSpPr txBox="1"/>
            <p:nvPr/>
          </p:nvSpPr>
          <p:spPr>
            <a:xfrm>
              <a:off x="3224871" y="658631"/>
              <a:ext cx="778572" cy="408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8" tIns="45718" rIns="45718" bIns="45718" numCol="1" anchor="ctr">
              <a:normAutofit lnSpcReduction="10000"/>
            </a:bodyPr>
            <a:lstStyle>
              <a:lvl1pPr>
                <a:defRPr sz="2100">
                  <a:solidFill>
                    <a:srgbClr val="FFFFFF"/>
                  </a:solidFill>
                </a:defRPr>
              </a:lvl1pPr>
            </a:lstStyle>
            <a:p>
              <a:r>
                <a:t>Ack N</a:t>
              </a:r>
            </a:p>
          </p:txBody>
        </p:sp>
        <p:sp>
          <p:nvSpPr>
            <p:cNvPr id="336" name="线条"/>
            <p:cNvSpPr/>
            <p:nvPr/>
          </p:nvSpPr>
          <p:spPr>
            <a:xfrm flipV="1">
              <a:off x="880540" y="915825"/>
              <a:ext cx="2134739" cy="15036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headEnd type="arrow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37" name="Seq M"/>
            <p:cNvSpPr txBox="1"/>
            <p:nvPr/>
          </p:nvSpPr>
          <p:spPr>
            <a:xfrm>
              <a:off x="-91440" y="658631"/>
              <a:ext cx="796022" cy="408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8" tIns="45718" rIns="45718" bIns="45718" numCol="1" anchor="ctr">
              <a:normAutofit lnSpcReduction="10000"/>
            </a:bodyPr>
            <a:lstStyle>
              <a:lvl1pPr>
                <a:defRPr sz="2100">
                  <a:solidFill>
                    <a:srgbClr val="FFFFFF"/>
                  </a:solidFill>
                </a:defRPr>
              </a:lvl1pPr>
            </a:lstStyle>
            <a:p>
              <a:r>
                <a:t>Seq M</a:t>
              </a:r>
            </a:p>
          </p:txBody>
        </p:sp>
        <p:sp>
          <p:nvSpPr>
            <p:cNvPr id="338" name="Ack M"/>
            <p:cNvSpPr txBox="1"/>
            <p:nvPr/>
          </p:nvSpPr>
          <p:spPr>
            <a:xfrm>
              <a:off x="3224871" y="1182793"/>
              <a:ext cx="797585" cy="408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8" tIns="45718" rIns="45718" bIns="45718" numCol="1" anchor="ctr">
              <a:normAutofit lnSpcReduction="10000"/>
            </a:bodyPr>
            <a:lstStyle>
              <a:lvl1pPr>
                <a:defRPr sz="2100">
                  <a:solidFill>
                    <a:srgbClr val="FFFFFF"/>
                  </a:solidFill>
                </a:defRPr>
              </a:lvl1pPr>
            </a:lstStyle>
            <a:p>
              <a:r>
                <a:t>Ack M</a:t>
              </a:r>
            </a:p>
          </p:txBody>
        </p:sp>
      </p:grpSp>
      <p:sp>
        <p:nvSpPr>
          <p:cNvPr id="340" name="4.QUIC使用Packed Number代替Sequence Number来消除重传歧义性…"/>
          <p:cNvSpPr txBox="1"/>
          <p:nvPr/>
        </p:nvSpPr>
        <p:spPr>
          <a:xfrm>
            <a:off x="870936" y="1978701"/>
            <a:ext cx="8600191" cy="9677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normAutofit/>
          </a:bodyPr>
          <a:lstStyle/>
          <a:p>
            <a:pPr>
              <a:lnSpc>
                <a:spcPct val="130000"/>
              </a:lnSpc>
              <a:defRPr sz="2200">
                <a:solidFill>
                  <a:srgbClr val="FFFFFF"/>
                </a:solidFill>
              </a:defRPr>
            </a:pPr>
            <a:r>
              <a:t>4.QUIC使用Packed Number代替Sequence Number来消除重传歧义性</a:t>
            </a:r>
          </a:p>
          <a:p>
            <a:pPr>
              <a:lnSpc>
                <a:spcPct val="130000"/>
              </a:lnSpc>
              <a:defRPr sz="2200">
                <a:solidFill>
                  <a:srgbClr val="FFFFFF"/>
                </a:solidFill>
              </a:defRPr>
            </a:pPr>
            <a:r>
              <a:t>使RTT计算更准确，使重传机制更高效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" grpId="1" animBg="1" advAuto="0"/>
      <p:bldP spid="328" grpId="3" animBg="1" advAuto="0"/>
      <p:bldP spid="339" grpId="4" bldLvl="0" animBg="1" advAuto="0"/>
      <p:bldP spid="340" grpId="2" animBg="1" advAuto="0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111111"/>
      </a:dk1>
      <a:lt1>
        <a:srgbClr val="FFFFFF"/>
      </a:lt1>
      <a:dk2>
        <a:srgbClr val="A7A7A7"/>
      </a:dk2>
      <a:lt2>
        <a:srgbClr val="535353"/>
      </a:lt2>
      <a:accent1>
        <a:srgbClr val="17ED91"/>
      </a:accent1>
      <a:accent2>
        <a:srgbClr val="0085FE"/>
      </a:accent2>
      <a:accent3>
        <a:srgbClr val="FAD240"/>
      </a:accent3>
      <a:accent4>
        <a:srgbClr val="7CC7EC"/>
      </a:accent4>
      <a:accent5>
        <a:srgbClr val="571CEC"/>
      </a:accent5>
      <a:accent6>
        <a:srgbClr val="B334EC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111111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8" tIns="45718" rIns="45718" bIns="45718" numCol="1" spcCol="38100" rtlCol="0" anchor="ctr">
        <a:norm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111111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7ED91"/>
      </a:accent1>
      <a:accent2>
        <a:srgbClr val="0085FE"/>
      </a:accent2>
      <a:accent3>
        <a:srgbClr val="FAD240"/>
      </a:accent3>
      <a:accent4>
        <a:srgbClr val="7CC7EC"/>
      </a:accent4>
      <a:accent5>
        <a:srgbClr val="571CEC"/>
      </a:accent5>
      <a:accent6>
        <a:srgbClr val="B334EC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111111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8" tIns="45718" rIns="45718" bIns="45718" numCol="1" spcCol="38100" rtlCol="0" anchor="ctr">
        <a:norm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111111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2658</Words>
  <Application>Microsoft Macintosh PowerPoint</Application>
  <PresentationFormat>自定义</PresentationFormat>
  <Paragraphs>326</Paragraphs>
  <Slides>17</Slides>
  <Notes>12</Notes>
  <HiddenSlides>1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18" baseType="lpstr">
      <vt:lpstr>Office 主题</vt:lpstr>
      <vt:lpstr>从协议看内功 ——QUIC协议初探</vt:lpstr>
      <vt:lpstr>移动互联网的寒冬</vt:lpstr>
      <vt:lpstr>移动互联网寒冬</vt:lpstr>
      <vt:lpstr>增长期-快速实现</vt:lpstr>
      <vt:lpstr>实际使用考验</vt:lpstr>
      <vt:lpstr>经典网络协议层</vt:lpstr>
      <vt:lpstr>QUIC</vt:lpstr>
      <vt:lpstr>QUIC如何使UDP变得可靠</vt:lpstr>
      <vt:lpstr>QUIC如何使UDP变得可靠</vt:lpstr>
      <vt:lpstr>QUIC的优势1：更低延时</vt:lpstr>
      <vt:lpstr>QUIC的优势2：多路复用</vt:lpstr>
      <vt:lpstr>QUIC的其他优势</vt:lpstr>
      <vt:lpstr>UDT协议简介</vt:lpstr>
      <vt:lpstr>回顾</vt:lpstr>
      <vt:lpstr>存量博弈</vt:lpstr>
      <vt:lpstr>极光规模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从协议看内功 ——QUIC协议初探</dc:title>
  <dc:creator/>
  <cp:lastModifiedBy>f yu</cp:lastModifiedBy>
  <cp:revision>10</cp:revision>
  <dcterms:created xsi:type="dcterms:W3CDTF">2019-04-18T05:51:34Z</dcterms:created>
  <dcterms:modified xsi:type="dcterms:W3CDTF">2019-04-19T02:02:31Z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2052-1.0.0.1327</vt:lpwstr>
  </property>
</Properties>
</file>